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64" r:id="rId4"/>
    <p:sldId id="265" r:id="rId5"/>
    <p:sldId id="257" r:id="rId6"/>
    <p:sldId id="259" r:id="rId7"/>
    <p:sldId id="258" r:id="rId8"/>
    <p:sldId id="261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D668"/>
    <a:srgbClr val="FFFF66"/>
    <a:srgbClr val="EAE400"/>
    <a:srgbClr val="8DD927"/>
    <a:srgbClr val="D1CC00"/>
    <a:srgbClr val="27AF2D"/>
    <a:srgbClr val="33CC33"/>
    <a:srgbClr val="CCCC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20" y="-1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B5883-C2F8-41CF-9F1B-596B89D4690E}" type="datetimeFigureOut">
              <a:rPr lang="en-US" smtClean="0"/>
              <a:t>2/24/15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FE67432-B13D-480C-B63B-02660A9F924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B5883-C2F8-41CF-9F1B-596B89D4690E}" type="datetimeFigureOut">
              <a:rPr lang="en-US" smtClean="0"/>
              <a:t>2/24/15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67432-B13D-480C-B63B-02660A9F924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B5883-C2F8-41CF-9F1B-596B89D4690E}" type="datetimeFigureOut">
              <a:rPr lang="en-US" smtClean="0"/>
              <a:t>2/24/15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67432-B13D-480C-B63B-02660A9F924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B5883-C2F8-41CF-9F1B-596B89D4690E}" type="datetimeFigureOut">
              <a:rPr lang="en-US" smtClean="0"/>
              <a:t>2/24/15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67432-B13D-480C-B63B-02660A9F924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B5883-C2F8-41CF-9F1B-596B89D4690E}" type="datetimeFigureOut">
              <a:rPr lang="en-US" smtClean="0"/>
              <a:t>2/24/15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67432-B13D-480C-B63B-02660A9F924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B5883-C2F8-41CF-9F1B-596B89D4690E}" type="datetimeFigureOut">
              <a:rPr lang="en-US" smtClean="0"/>
              <a:t>2/24/15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67432-B13D-480C-B63B-02660A9F924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B5883-C2F8-41CF-9F1B-596B89D4690E}" type="datetimeFigureOut">
              <a:rPr lang="en-US" smtClean="0"/>
              <a:t>2/24/15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67432-B13D-480C-B63B-02660A9F924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B5883-C2F8-41CF-9F1B-596B89D4690E}" type="datetimeFigureOut">
              <a:rPr lang="en-US" smtClean="0"/>
              <a:t>2/24/15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67432-B13D-480C-B63B-02660A9F924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B5883-C2F8-41CF-9F1B-596B89D4690E}" type="datetimeFigureOut">
              <a:rPr lang="en-US" smtClean="0"/>
              <a:t>2/24/15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67432-B13D-480C-B63B-02660A9F924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B5883-C2F8-41CF-9F1B-596B89D4690E}" type="datetimeFigureOut">
              <a:rPr lang="en-US" smtClean="0"/>
              <a:t>2/24/15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67432-B13D-480C-B63B-02660A9F924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B5883-C2F8-41CF-9F1B-596B89D4690E}" type="datetimeFigureOut">
              <a:rPr lang="en-US" smtClean="0"/>
              <a:t>2/24/15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67432-B13D-480C-B63B-02660A9F924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82B5883-C2F8-41CF-9F1B-596B89D4690E}" type="datetimeFigureOut">
              <a:rPr lang="en-US" smtClean="0"/>
              <a:t>2/24/15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2FE67432-B13D-480C-B63B-02660A9F924E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h/0i4y6vgvhpr41jr/AABiOWkWsvHOUw__a84-u2Q5a/Hood_Walter_Portrait.JPG?dl=0" TargetMode="Externa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ashville.gov/News-Media/News-Article/ID/2664/ARTISTEDUCATOR-WALTER-HOOD-SELECTED-TO-CREATE-CIVIL-RIGHTS-ART-IN-PUBLIC-SQUARE-PARK.asp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google.com/imgres?imgurl=http://www.watercolorcollage.com/artists/Faith.jpg&amp;imgrefurl=http://www.watercolorcollage.com/faith_ringgold.htm&amp;h=507&amp;w=377&amp;tbnid=vDD8UFWPi6GfTM:&amp;zoom=1&amp;docid=ePo0lHmM_GjIiM&amp;ei=MjtVU9r_Be-K8gGu9oH4Bw&amp;tbm=isch&amp;ved=0CJ8BEDMoLTAt&amp;iact=rc&amp;uact=3&amp;dur=824&amp;page=3&amp;start=28&amp;ndsp=19" TargetMode="External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faithringgold.com/ringgold/aic100.htm" TargetMode="External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faithringgold.com/ringgold/aic15.ht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1676400"/>
            <a:ext cx="5410200" cy="15240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Witness  </a:t>
            </a:r>
            <a:r>
              <a:rPr lang="en-US" sz="5400" dirty="0" smtClean="0">
                <a:solidFill>
                  <a:srgbClr val="A2D668"/>
                </a:solidFill>
              </a:rPr>
              <a:t>Walls</a:t>
            </a:r>
            <a:endParaRPr lang="en-US" sz="5400" dirty="0">
              <a:solidFill>
                <a:srgbClr val="A2D66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>
                <a:latin typeface="Segoe Script" pitchFamily="34" charset="0"/>
              </a:rPr>
              <a:t>The Art Installation of 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Segoe Script" pitchFamily="34" charset="0"/>
              </a:rPr>
              <a:t>Walter Hood</a:t>
            </a:r>
            <a:endParaRPr lang="en-US" sz="3600" dirty="0">
              <a:solidFill>
                <a:schemeClr val="tx1"/>
              </a:solidFill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527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A2D668"/>
                </a:solidFill>
                <a:latin typeface="Segoe Script" pitchFamily="34" charset="0"/>
              </a:rPr>
              <a:t>w</a:t>
            </a:r>
            <a:r>
              <a:rPr lang="en-US" dirty="0" smtClean="0">
                <a:solidFill>
                  <a:srgbClr val="A2D668"/>
                </a:solidFill>
                <a:latin typeface="Segoe Script" pitchFamily="34" charset="0"/>
              </a:rPr>
              <a:t>alter Hood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572000"/>
          </a:xfrm>
        </p:spPr>
        <p:txBody>
          <a:bodyPr>
            <a:normAutofit fontScale="85000" lnSpcReduction="20000"/>
          </a:bodyPr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r>
              <a:rPr lang="en-US" sz="2800" dirty="0" smtClean="0"/>
              <a:t>In order to commemorate two very important Nashville historic civil rights events of the early 1960’s: </a:t>
            </a:r>
            <a:r>
              <a:rPr lang="en-US" sz="2800" dirty="0" smtClean="0">
                <a:solidFill>
                  <a:srgbClr val="FFFF66"/>
                </a:solidFill>
              </a:rPr>
              <a:t>the lunch counter sit-ins and the silent march to the courthouse</a:t>
            </a:r>
            <a:r>
              <a:rPr lang="en-US" sz="2800" dirty="0" smtClean="0"/>
              <a:t>, artist </a:t>
            </a:r>
            <a:r>
              <a:rPr lang="en-US" sz="2800" dirty="0" smtClean="0">
                <a:solidFill>
                  <a:srgbClr val="A2D668"/>
                </a:solidFill>
              </a:rPr>
              <a:t>Walter Hood </a:t>
            </a:r>
            <a:r>
              <a:rPr lang="en-US" sz="2800" dirty="0" smtClean="0"/>
              <a:t>has been commissioned to create an art installation called  </a:t>
            </a:r>
            <a:r>
              <a:rPr lang="en-US" sz="2800" i="1" dirty="0" smtClean="0"/>
              <a:t>Witness Walls</a:t>
            </a:r>
            <a:r>
              <a:rPr lang="en-US" sz="2800" dirty="0" smtClean="0"/>
              <a:t>.</a:t>
            </a:r>
          </a:p>
          <a:p>
            <a:pPr marL="68580" indent="0">
              <a:buNone/>
            </a:pPr>
            <a:endParaRPr lang="en-US" sz="2800" dirty="0"/>
          </a:p>
          <a:p>
            <a:pPr marL="68580" indent="0">
              <a:buNone/>
            </a:pPr>
            <a:r>
              <a:rPr lang="en-US" sz="2800" dirty="0" smtClean="0">
                <a:solidFill>
                  <a:srgbClr val="FFFF66"/>
                </a:solidFill>
              </a:rPr>
              <a:t>Please read more about it now on the website:</a:t>
            </a:r>
          </a:p>
          <a:p>
            <a:pPr marL="68580" indent="0">
              <a:buNone/>
            </a:pPr>
            <a:r>
              <a:rPr lang="en-US" sz="2100" dirty="0" smtClean="0">
                <a:solidFill>
                  <a:schemeClr val="tx1">
                    <a:lumMod val="75000"/>
                  </a:schemeClr>
                </a:solidFill>
              </a:rPr>
              <a:t>*Be </a:t>
            </a:r>
            <a:r>
              <a:rPr lang="en-US" sz="2100" dirty="0">
                <a:solidFill>
                  <a:schemeClr val="tx1">
                    <a:lumMod val="75000"/>
                  </a:schemeClr>
                </a:solidFill>
              </a:rPr>
              <a:t>sure to click on the dropbox link to see images/thumbnails of the art renderings!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dirty="0" smtClean="0">
                <a:solidFill>
                  <a:srgbClr val="EAE400"/>
                </a:solidFill>
                <a:hlinkClick r:id="rId2"/>
              </a:rPr>
              <a:t>http</a:t>
            </a:r>
            <a:r>
              <a:rPr lang="en-US" dirty="0">
                <a:solidFill>
                  <a:srgbClr val="EAE400"/>
                </a:solidFill>
                <a:hlinkClick r:id="rId2"/>
              </a:rPr>
              <a:t>://</a:t>
            </a:r>
            <a:r>
              <a:rPr lang="en-US" dirty="0" smtClean="0">
                <a:solidFill>
                  <a:srgbClr val="EAE400"/>
                </a:solidFill>
                <a:hlinkClick r:id="rId2"/>
              </a:rPr>
              <a:t>www.nashville.gov/News-Media/News-Article/ID/2664/ARTISTEDUCATOR-WALTER-HOOD-SELECTED-TO-CREATE-CIVIL-RIGHTS-ART-IN-PUBLIC-SQUARE-PARK.aspx</a:t>
            </a:r>
            <a:endParaRPr lang="en-US" dirty="0" smtClean="0">
              <a:solidFill>
                <a:srgbClr val="EAE400"/>
              </a:solidFill>
            </a:endParaRPr>
          </a:p>
          <a:p>
            <a:endParaRPr lang="en-US" dirty="0">
              <a:solidFill>
                <a:srgbClr val="EAE400"/>
              </a:solidFill>
            </a:endParaRPr>
          </a:p>
          <a:p>
            <a:endParaRPr lang="en-US" dirty="0">
              <a:solidFill>
                <a:srgbClr val="EAE400"/>
              </a:solidFill>
            </a:endParaRPr>
          </a:p>
          <a:p>
            <a:pPr marL="68580" indent="0">
              <a:buNone/>
            </a:pPr>
            <a:endParaRPr lang="en-US" dirty="0" smtClean="0">
              <a:solidFill>
                <a:srgbClr val="EAE400"/>
              </a:solidFill>
            </a:endParaRPr>
          </a:p>
          <a:p>
            <a:endParaRPr lang="en-US" dirty="0">
              <a:solidFill>
                <a:srgbClr val="EAE400"/>
              </a:solidFill>
            </a:endParaRPr>
          </a:p>
          <a:p>
            <a:endParaRPr lang="en-US" dirty="0">
              <a:solidFill>
                <a:srgbClr val="EAE400"/>
              </a:solidFill>
            </a:endParaRPr>
          </a:p>
        </p:txBody>
      </p:sp>
      <p:pic>
        <p:nvPicPr>
          <p:cNvPr id="7" name="Content Placeholder 3" descr="https://photos-6.dropbox.com/t/2/AAD998I6Mxif8OYvPrfM7abcXTPyswI5KBpxfR6XPsOVlQ/12/187548160/jpeg/178x178/1/1420498800/0/2/Hood_Walter_Portrait.JPG/CICEt1kgASgBKAI/5IMP3WjJfifm06Iv68jwMdFZP4EzvFhJjwoolkUQ0mU%2C6pxRHaWFmHoGf0bwWWVEKFEdVdODfcFk2ZbH_XCZwIc">
            <a:hlinkClick r:id="rId3" tgtFrame="&quot;_top&quot;"/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0200" y="381000"/>
            <a:ext cx="1695450" cy="1695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91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66"/>
                </a:solidFill>
                <a:latin typeface="Segoe Script" pitchFamily="34" charset="0"/>
              </a:rPr>
              <a:t>Now, Let’s Learn about another Artist…</a:t>
            </a:r>
            <a:endParaRPr lang="en-US" dirty="0">
              <a:solidFill>
                <a:srgbClr val="FFFF66"/>
              </a:solidFill>
            </a:endParaRP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685800" y="1904999"/>
            <a:ext cx="7772400" cy="3429001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3600" dirty="0" smtClean="0"/>
              <a:t>She also works with Civil Rights topics, but in a different medium!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747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1676400"/>
            <a:ext cx="4953000" cy="1524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Story</a:t>
            </a:r>
            <a:r>
              <a:rPr lang="en-US" sz="5400" dirty="0" smtClean="0">
                <a:solidFill>
                  <a:srgbClr val="FFFF00"/>
                </a:solidFill>
              </a:rPr>
              <a:t> </a:t>
            </a:r>
            <a:r>
              <a:rPr lang="en-US" sz="5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quilts</a:t>
            </a:r>
            <a:endParaRPr lang="en-US" sz="5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Segoe Script" pitchFamily="34" charset="0"/>
              </a:rPr>
              <a:t>The Art of 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Segoe Script" pitchFamily="34" charset="0"/>
              </a:rPr>
              <a:t>Faith Ringgold</a:t>
            </a:r>
            <a:endParaRPr lang="en-US" sz="3600" dirty="0">
              <a:solidFill>
                <a:schemeClr val="tx1"/>
              </a:solidFill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212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A2D668"/>
                </a:solidFill>
                <a:latin typeface="Segoe Script" pitchFamily="34" charset="0"/>
              </a:rPr>
              <a:t>Faith Ringgold</a:t>
            </a:r>
            <a:endParaRPr lang="en-US" sz="3200" dirty="0">
              <a:solidFill>
                <a:srgbClr val="A2D668"/>
              </a:solidFill>
              <a:latin typeface="Segoe Script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800600" y="838200"/>
            <a:ext cx="3657600" cy="5410200"/>
          </a:xfrm>
        </p:spPr>
        <p:txBody>
          <a:bodyPr/>
          <a:lstStyle/>
          <a:p>
            <a:r>
              <a:rPr lang="en-US" dirty="0" smtClean="0"/>
              <a:t>Went to art school and learned lots of different ways to create art.</a:t>
            </a:r>
          </a:p>
          <a:p>
            <a:r>
              <a:rPr lang="en-US" dirty="0" smtClean="0"/>
              <a:t>Decided as an artist to connect back to her ancestry and heritage by working with cloth and sewing and making  “story quilts.”</a:t>
            </a:r>
          </a:p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You will research and find out more:</a:t>
            </a:r>
          </a:p>
          <a:p>
            <a:pPr marL="525780" indent="-457200">
              <a:buAutoNum type="arabicPeriod"/>
            </a:pPr>
            <a:r>
              <a:rPr lang="en-US" dirty="0" smtClean="0"/>
              <a:t>Where did she grow up?</a:t>
            </a:r>
          </a:p>
          <a:p>
            <a:pPr marL="525780" indent="-457200">
              <a:buAutoNum type="arabicPeriod"/>
            </a:pPr>
            <a:r>
              <a:rPr lang="en-US" dirty="0" smtClean="0"/>
              <a:t>Who influenced her as she started making her story quilts?</a:t>
            </a:r>
          </a:p>
        </p:txBody>
      </p:sp>
      <p:pic>
        <p:nvPicPr>
          <p:cNvPr id="5" name="Content Placeholder 4" descr="https://encrypted-tbn0.gstatic.com/images?q=tbn:ANd9GcTEZWsQyvXhZ57X8RTpQtBivHUT3NYtwQx5OHj-EMrcreLu7OlKNw">
            <a:hlinkClick r:id="rId2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4" y="1828800"/>
            <a:ext cx="2295525" cy="28844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26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A2D668"/>
                </a:solidFill>
                <a:latin typeface="Segoe Script" pitchFamily="34" charset="0"/>
              </a:rPr>
              <a:t>Story quilt themes</a:t>
            </a:r>
            <a:endParaRPr lang="en-US" dirty="0">
              <a:solidFill>
                <a:srgbClr val="A2D668"/>
              </a:solidFill>
              <a:latin typeface="Segoe Script" pitchFamily="34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495800" y="1143000"/>
            <a:ext cx="4267200" cy="5029200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Civil Rights: Equal </a:t>
            </a:r>
            <a:r>
              <a:rPr lang="en-US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rights- especially for </a:t>
            </a:r>
            <a:r>
              <a:rPr lang="en-US" sz="28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blacks</a:t>
            </a:r>
            <a:r>
              <a:rPr lang="en-US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68580" indent="0">
              <a:buNone/>
            </a:pPr>
            <a:endParaRPr lang="en-US" sz="2800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68580" indent="0">
              <a:buNone/>
            </a:pPr>
            <a:r>
              <a:rPr lang="en-US" i="1" dirty="0" smtClean="0"/>
              <a:t>Coming </a:t>
            </a:r>
            <a:r>
              <a:rPr lang="en-US" i="1" dirty="0"/>
              <a:t>to Jones Road #7: We Jus Keep A Comin</a:t>
            </a:r>
            <a:r>
              <a:rPr lang="en-US" dirty="0"/>
              <a:t> </a:t>
            </a:r>
            <a:r>
              <a:rPr lang="en-US" dirty="0" smtClean="0"/>
              <a:t> 2000 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68580" indent="0">
              <a:buNone/>
            </a:pP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After moving to her dream neighborhood on “Jones Road” and wanting to have a house, a studio and a garden, Faith realized discrimination was very much alive when her neighbors did not welcome her because of her race.</a:t>
            </a:r>
          </a:p>
          <a:p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Content Placeholder 6" descr="We Jus Keep A Comin">
            <a:hlinkClick r:id="rId2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3048000" cy="4191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018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868362"/>
          </a:xfrm>
        </p:spPr>
        <p:txBody>
          <a:bodyPr/>
          <a:lstStyle/>
          <a:p>
            <a:r>
              <a:rPr lang="en-US" dirty="0" smtClean="0">
                <a:solidFill>
                  <a:srgbClr val="A2D668"/>
                </a:solidFill>
                <a:latin typeface="Segoe Script" pitchFamily="34" charset="0"/>
              </a:rPr>
              <a:t>Story Quilt Themes</a:t>
            </a:r>
            <a:endParaRPr lang="en-US" dirty="0">
              <a:solidFill>
                <a:srgbClr val="A2D668"/>
              </a:solidFill>
              <a:latin typeface="Segoe Script" pitchFamily="34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85800" y="1295400"/>
            <a:ext cx="3657600" cy="411784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2400" dirty="0" smtClean="0"/>
              <a:t>Based on Her Life</a:t>
            </a:r>
          </a:p>
          <a:p>
            <a:pPr marL="68580" indent="0">
              <a:buNone/>
            </a:pPr>
            <a:r>
              <a:rPr lang="en-US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Tar Beach 1988</a:t>
            </a:r>
          </a:p>
          <a:p>
            <a:pPr marL="68580" indent="0">
              <a:buNone/>
            </a:pPr>
            <a:r>
              <a:rPr lang="en-US" sz="2400" dirty="0" smtClean="0">
                <a:solidFill>
                  <a:srgbClr val="A2D668"/>
                </a:solidFill>
              </a:rPr>
              <a:t>Tar Beach=the rooftops of the apartment buildings in Harlem.</a:t>
            </a:r>
            <a:endParaRPr lang="en-US" sz="2400" dirty="0">
              <a:solidFill>
                <a:srgbClr val="A2D668"/>
              </a:solidFill>
            </a:endParaRPr>
          </a:p>
          <a:p>
            <a:pPr marL="68580" indent="0">
              <a:buNone/>
            </a:pP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68580" indent="0">
              <a:buNone/>
            </a:pP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Content Placeholder 4" descr="The Sunflower Quilting Bee at Arles">
            <a:hlinkClick r:id="rId2"/>
          </p:cNvPr>
          <p:cNvPicPr>
            <a:picLocks noGr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1600" y="939195"/>
            <a:ext cx="3200400" cy="2541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http://2.bp.blogspot.com/-iRX5kpPbWAs/TV008d2VqnI/AAAAAAAAAOk/L1ReWVc7LOE/s1600/tar%2Bbeach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406140"/>
            <a:ext cx="32004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4953000" y="2209800"/>
            <a:ext cx="36576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i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endParaRPr lang="en-US" i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r>
              <a:rPr lang="en-US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The </a:t>
            </a:r>
            <a:r>
              <a:rPr lang="en-US" i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Sunflower Quilting Bee at Arles</a:t>
            </a:r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b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1991</a:t>
            </a:r>
          </a:p>
          <a:p>
            <a:r>
              <a:rPr lang="en-US" sz="2400" dirty="0" smtClean="0"/>
              <a:t>Women’s Rights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A2D668"/>
                </a:solidFill>
              </a:rPr>
              <a:t>How </a:t>
            </a:r>
            <a:r>
              <a:rPr lang="en-US" sz="2000" dirty="0">
                <a:solidFill>
                  <a:srgbClr val="A2D668"/>
                </a:solidFill>
              </a:rPr>
              <a:t>women are seen </a:t>
            </a:r>
            <a:r>
              <a:rPr lang="en-US" sz="2000" dirty="0" smtClean="0">
                <a:solidFill>
                  <a:srgbClr val="A2D668"/>
                </a:solidFill>
              </a:rPr>
              <a:t> </a:t>
            </a:r>
            <a:endParaRPr lang="en-US" sz="2000" dirty="0">
              <a:solidFill>
                <a:srgbClr val="A2D668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A2D668"/>
                </a:solidFill>
              </a:rPr>
              <a:t>African </a:t>
            </a:r>
            <a:r>
              <a:rPr lang="en-US" sz="2000" dirty="0">
                <a:solidFill>
                  <a:srgbClr val="A2D668"/>
                </a:solidFill>
              </a:rPr>
              <a:t>American women </a:t>
            </a:r>
            <a:r>
              <a:rPr lang="en-US" sz="2000" dirty="0" smtClean="0">
                <a:solidFill>
                  <a:srgbClr val="A2D668"/>
                </a:solidFill>
              </a:rPr>
              <a:t>artists </a:t>
            </a:r>
            <a:r>
              <a:rPr lang="en-US" sz="2000" dirty="0">
                <a:solidFill>
                  <a:srgbClr val="A2D668"/>
                </a:solidFill>
              </a:rPr>
              <a:t>not getting art displayed in museums as much as </a:t>
            </a:r>
            <a:r>
              <a:rPr lang="en-US" sz="2000" dirty="0" smtClean="0">
                <a:solidFill>
                  <a:srgbClr val="A2D668"/>
                </a:solidFill>
              </a:rPr>
              <a:t>men </a:t>
            </a:r>
            <a:r>
              <a:rPr lang="en-US" sz="2000" dirty="0">
                <a:solidFill>
                  <a:srgbClr val="A2D668"/>
                </a:solidFill>
              </a:rPr>
              <a:t>in the 1960’s </a:t>
            </a:r>
          </a:p>
        </p:txBody>
      </p:sp>
    </p:spTree>
    <p:extLst>
      <p:ext uri="{BB962C8B-B14F-4D97-AF65-F5344CB8AC3E}">
        <p14:creationId xmlns:p14="http://schemas.microsoft.com/office/powerpoint/2010/main" val="312629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7159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Segoe Script" pitchFamily="34" charset="0"/>
              </a:rPr>
              <a:t>Now your turn…</a:t>
            </a:r>
            <a:endParaRPr lang="en-US" dirty="0">
              <a:latin typeface="Segoe Script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685800"/>
            <a:ext cx="8458200" cy="57912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Using iPad, computer, or your device, learn more about Faith Ringgold and her story quilts. </a:t>
            </a: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Explain each of the following in your sketchbook:</a:t>
            </a:r>
          </a:p>
          <a:p>
            <a:pPr marL="525780" indent="-457200">
              <a:buAutoNum type="arabicPeriod"/>
            </a:pPr>
            <a:r>
              <a:rPr lang="en-US" sz="2400" dirty="0">
                <a:solidFill>
                  <a:srgbClr val="FFFF66"/>
                </a:solidFill>
              </a:rPr>
              <a:t>Where did she grow up?</a:t>
            </a:r>
          </a:p>
          <a:p>
            <a:pPr marL="525780" indent="-457200">
              <a:buAutoNum type="arabicPeriod"/>
            </a:pPr>
            <a:r>
              <a:rPr lang="en-US" sz="2400" dirty="0">
                <a:solidFill>
                  <a:srgbClr val="FFFF66"/>
                </a:solidFill>
              </a:rPr>
              <a:t>Who influenced her as she started making her story quilts</a:t>
            </a:r>
            <a:r>
              <a:rPr lang="en-US" sz="2400" dirty="0" smtClean="0">
                <a:solidFill>
                  <a:srgbClr val="FFFF66"/>
                </a:solidFill>
              </a:rPr>
              <a:t>?</a:t>
            </a:r>
          </a:p>
          <a:p>
            <a:pPr marL="525780" indent="-457200">
              <a:buAutoNum type="arabicPeriod"/>
            </a:pPr>
            <a:r>
              <a:rPr lang="en-US" sz="2400" dirty="0" smtClean="0">
                <a:solidFill>
                  <a:srgbClr val="FFFF66"/>
                </a:solidFill>
              </a:rPr>
              <a:t>Find a different story quilt of Faith Ringgold’s. Learn the title and the story the quilt depicts (tells.) </a:t>
            </a:r>
          </a:p>
          <a:p>
            <a:pPr marL="525780" indent="-457200">
              <a:buAutoNum type="arabicPeriod"/>
            </a:pPr>
            <a:r>
              <a:rPr lang="en-US" sz="2400" dirty="0" smtClean="0">
                <a:solidFill>
                  <a:srgbClr val="FFFF66"/>
                </a:solidFill>
              </a:rPr>
              <a:t>Describe the quilt you chose above in detail in terms of the elements and principles of art. </a:t>
            </a:r>
          </a:p>
          <a:p>
            <a:pPr marL="525780" indent="-457200">
              <a:buAutoNum type="arabicPeriod"/>
            </a:pPr>
            <a:r>
              <a:rPr lang="en-US" sz="2400" dirty="0" smtClean="0">
                <a:solidFill>
                  <a:srgbClr val="FFFF66"/>
                </a:solidFill>
              </a:rPr>
              <a:t>In your opinion, what makes Faith Ringgold's art clear and effective in this quilt story? Explain your answer.</a:t>
            </a:r>
          </a:p>
          <a:p>
            <a:pPr marL="68580" indent="0">
              <a:buNone/>
            </a:pPr>
            <a:r>
              <a:rPr lang="en-US" sz="2000" dirty="0">
                <a:solidFill>
                  <a:srgbClr val="FFFF66"/>
                </a:solidFill>
              </a:rPr>
              <a:t>	</a:t>
            </a:r>
            <a:r>
              <a:rPr lang="en-US" sz="2000" dirty="0" smtClean="0">
                <a:solidFill>
                  <a:srgbClr val="FFFF66"/>
                </a:solidFill>
              </a:rPr>
              <a:t>			</a:t>
            </a:r>
            <a:endParaRPr lang="en-US" sz="2000" dirty="0">
              <a:solidFill>
                <a:srgbClr val="FFFF66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4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Script" pitchFamily="34" charset="0"/>
              </a:rPr>
              <a:t>Start to create…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sz="3200" dirty="0">
                <a:solidFill>
                  <a:srgbClr val="FFFF66"/>
                </a:solidFill>
              </a:rPr>
              <a:t>**Now, get ready to </a:t>
            </a:r>
            <a:r>
              <a:rPr lang="en-US" sz="3200" u="sng" dirty="0">
                <a:solidFill>
                  <a:srgbClr val="FFFF66"/>
                </a:solidFill>
              </a:rPr>
              <a:t>brainstorm</a:t>
            </a:r>
            <a:r>
              <a:rPr lang="en-US" sz="3200" dirty="0">
                <a:solidFill>
                  <a:srgbClr val="FFFF66"/>
                </a:solidFill>
              </a:rPr>
              <a:t> some ideas for your own story quilt based on a Social or Civil Rights issue that is still in need of work or resolution today</a:t>
            </a:r>
            <a:r>
              <a:rPr lang="en-US" sz="3200" dirty="0" smtClean="0">
                <a:solidFill>
                  <a:srgbClr val="FFFF66"/>
                </a:solidFill>
              </a:rPr>
              <a:t>.</a:t>
            </a:r>
          </a:p>
          <a:p>
            <a:pPr marL="68580" indent="0">
              <a:buNone/>
            </a:pPr>
            <a:endParaRPr lang="en-US" sz="3200" dirty="0">
              <a:solidFill>
                <a:srgbClr val="FFFF66"/>
              </a:solidFill>
            </a:endParaRPr>
          </a:p>
          <a:p>
            <a:pPr marL="68580" indent="0">
              <a:buNone/>
            </a:pPr>
            <a:r>
              <a:rPr lang="en-US" sz="3200" dirty="0" smtClean="0">
                <a:solidFill>
                  <a:srgbClr val="A2D668"/>
                </a:solidFill>
              </a:rPr>
              <a:t>**</a:t>
            </a:r>
            <a:r>
              <a:rPr lang="en-US" sz="3200" dirty="0">
                <a:solidFill>
                  <a:srgbClr val="A2D668"/>
                </a:solidFill>
              </a:rPr>
              <a:t>After this, you will begin to </a:t>
            </a:r>
            <a:r>
              <a:rPr lang="en-US" sz="3200" dirty="0" smtClean="0">
                <a:solidFill>
                  <a:srgbClr val="A2D668"/>
                </a:solidFill>
              </a:rPr>
              <a:t>draw out </a:t>
            </a:r>
            <a:r>
              <a:rPr lang="en-US" sz="3200" dirty="0">
                <a:solidFill>
                  <a:srgbClr val="A2D668"/>
                </a:solidFill>
              </a:rPr>
              <a:t>your Story Quilt </a:t>
            </a:r>
            <a:r>
              <a:rPr lang="en-US" sz="3200" dirty="0" smtClean="0">
                <a:solidFill>
                  <a:srgbClr val="A2D668"/>
                </a:solidFill>
              </a:rPr>
              <a:t>ideas in your </a:t>
            </a:r>
            <a:r>
              <a:rPr lang="en-US" sz="3200" dirty="0">
                <a:solidFill>
                  <a:srgbClr val="A2D668"/>
                </a:solidFill>
              </a:rPr>
              <a:t>sketchbook!</a:t>
            </a:r>
          </a:p>
          <a:p>
            <a:endParaRPr lang="en-US" sz="2800" dirty="0">
              <a:solidFill>
                <a:srgbClr val="A2D6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31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TC101859862[[fn=Urban Pop]]</Template>
  <TotalTime>306</TotalTime>
  <Words>446</Words>
  <Application>Microsoft Macintosh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Urban Pop</vt:lpstr>
      <vt:lpstr>Witness  Walls</vt:lpstr>
      <vt:lpstr>walter Hood</vt:lpstr>
      <vt:lpstr>Now, Let’s Learn about another Artist…</vt:lpstr>
      <vt:lpstr>Story quilts</vt:lpstr>
      <vt:lpstr>Faith Ringgold</vt:lpstr>
      <vt:lpstr>Story quilt themes</vt:lpstr>
      <vt:lpstr>Story Quilt Themes</vt:lpstr>
      <vt:lpstr>Now your turn…</vt:lpstr>
      <vt:lpstr>Start to create…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Story quilts</dc:title>
  <dc:creator>Michelle Vinci</dc:creator>
  <cp:lastModifiedBy>Blankenship, Kristin (Staff - blankenskn)</cp:lastModifiedBy>
  <cp:revision>47</cp:revision>
  <dcterms:created xsi:type="dcterms:W3CDTF">2014-12-10T21:50:26Z</dcterms:created>
  <dcterms:modified xsi:type="dcterms:W3CDTF">2015-02-24T16:43:13Z</dcterms:modified>
</cp:coreProperties>
</file>