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61" r:id="rId3"/>
    <p:sldId id="262" r:id="rId4"/>
    <p:sldId id="263" r:id="rId5"/>
    <p:sldId id="264" r:id="rId6"/>
    <p:sldId id="265" r:id="rId7"/>
    <p:sldId id="266" r:id="rId8"/>
    <p:sldId id="267" r:id="rId9"/>
    <p:sldId id="269" r:id="rId10"/>
    <p:sldId id="270" r:id="rId11"/>
    <p:sldId id="268" r:id="rId12"/>
    <p:sldId id="271"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4" autoAdjust="0"/>
    <p:restoredTop sz="94671" autoAdjust="0"/>
  </p:normalViewPr>
  <p:slideViewPr>
    <p:cSldViewPr>
      <p:cViewPr varScale="1">
        <p:scale>
          <a:sx n="93" d="100"/>
          <a:sy n="93" d="100"/>
        </p:scale>
        <p:origin x="-1112" y="-11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printerSettings" Target="printerSettings/printerSettings1.bin"/><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4AD80DF-1431-4593-B915-E1D106B48C2E}" type="datetimeFigureOut">
              <a:rPr lang="en-US" smtClean="0"/>
              <a:t>5/15/15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8B7C71-BCAA-4737-9507-2CAB6189EC82}"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4AD80DF-1431-4593-B915-E1D106B48C2E}" type="datetimeFigureOut">
              <a:rPr lang="en-US" smtClean="0"/>
              <a:t>5/15/15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8B7C71-BCAA-4737-9507-2CAB6189EC8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4AD80DF-1431-4593-B915-E1D106B48C2E}" type="datetimeFigureOut">
              <a:rPr lang="en-US" smtClean="0"/>
              <a:t>5/15/15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8B7C71-BCAA-4737-9507-2CAB6189EC8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4AD80DF-1431-4593-B915-E1D106B48C2E}" type="datetimeFigureOut">
              <a:rPr lang="en-US" smtClean="0"/>
              <a:t>5/15/15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8B7C71-BCAA-4737-9507-2CAB6189EC8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4AD80DF-1431-4593-B915-E1D106B48C2E}" type="datetimeFigureOut">
              <a:rPr lang="en-US" smtClean="0"/>
              <a:t>5/15/15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8B7C71-BCAA-4737-9507-2CAB6189EC82}"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4AD80DF-1431-4593-B915-E1D106B48C2E}" type="datetimeFigureOut">
              <a:rPr lang="en-US" smtClean="0"/>
              <a:t>5/15/15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8B7C71-BCAA-4737-9507-2CAB6189EC82}"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4AD80DF-1431-4593-B915-E1D106B48C2E}" type="datetimeFigureOut">
              <a:rPr lang="en-US" smtClean="0"/>
              <a:t>5/15/15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78B7C71-BCAA-4737-9507-2CAB6189EC82}"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4AD80DF-1431-4593-B915-E1D106B48C2E}" type="datetimeFigureOut">
              <a:rPr lang="en-US" smtClean="0"/>
              <a:t>5/15/15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78B7C71-BCAA-4737-9507-2CAB6189EC8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4AD80DF-1431-4593-B915-E1D106B48C2E}" type="datetimeFigureOut">
              <a:rPr lang="en-US" smtClean="0"/>
              <a:t>5/15/15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78B7C71-BCAA-4737-9507-2CAB6189EC8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4AD80DF-1431-4593-B915-E1D106B48C2E}" type="datetimeFigureOut">
              <a:rPr lang="en-US" smtClean="0"/>
              <a:t>5/15/15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8B7C71-BCAA-4737-9507-2CAB6189EC82}" type="slidenum">
              <a:rPr lang="en-US" smtClean="0"/>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04AD80DF-1431-4593-B915-E1D106B48C2E}" type="datetimeFigureOut">
              <a:rPr lang="en-US" smtClean="0"/>
              <a:t>5/15/15</a:t>
            </a:fld>
            <a:endParaRPr lang="en-US"/>
          </a:p>
        </p:txBody>
      </p:sp>
      <p:sp>
        <p:nvSpPr>
          <p:cNvPr id="9" name="Slide Number Placeholder 8"/>
          <p:cNvSpPr>
            <a:spLocks noGrp="1"/>
          </p:cNvSpPr>
          <p:nvPr>
            <p:ph type="sldNum" sz="quarter" idx="11"/>
          </p:nvPr>
        </p:nvSpPr>
        <p:spPr/>
        <p:txBody>
          <a:bodyPr/>
          <a:lstStyle/>
          <a:p>
            <a:fld id="{978B7C71-BCAA-4737-9507-2CAB6189EC82}" type="slidenum">
              <a:rPr lang="en-US" smtClean="0"/>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978B7C71-BCAA-4737-9507-2CAB6189EC82}" type="slidenum">
              <a:rPr lang="en-US" smtClean="0"/>
              <a:t>‹#›</a:t>
            </a:fld>
            <a:endParaRPr lang="en-US"/>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04AD80DF-1431-4593-B915-E1D106B48C2E}" type="datetimeFigureOut">
              <a:rPr lang="en-US" smtClean="0"/>
              <a:t>5/15/15</a:t>
            </a:fld>
            <a:endParaRPr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 Id="rId3"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g"/><Relationship Id="rId3" Type="http://schemas.openxmlformats.org/officeDocument/2006/relationships/image" Target="../media/image14.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 Id="rId3" Type="http://schemas.openxmlformats.org/officeDocument/2006/relationships/hyperlink" Target="http://www.tnhistoryforkids.org/places/highlander"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 Id="rId3" Type="http://schemas.openxmlformats.org/officeDocument/2006/relationships/image" Target="../media/image6.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eg"/><Relationship Id="rId3" Type="http://schemas.openxmlformats.org/officeDocument/2006/relationships/image" Target="../media/image9.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jpg"/><Relationship Id="rId3"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00200"/>
            <a:ext cx="7543800" cy="2593975"/>
          </a:xfrm>
        </p:spPr>
        <p:txBody>
          <a:bodyPr>
            <a:normAutofit fontScale="90000"/>
          </a:bodyPr>
          <a:lstStyle/>
          <a:p>
            <a:pPr algn="r"/>
            <a:r>
              <a:rPr lang="en-US" dirty="0" smtClean="0"/>
              <a:t>Witness Walls:     </a:t>
            </a:r>
            <a:r>
              <a:rPr lang="en-US" sz="5000" dirty="0" smtClean="0"/>
              <a:t>Celebrating</a:t>
            </a:r>
            <a:r>
              <a:rPr lang="en-US" dirty="0" smtClean="0"/>
              <a:t> </a:t>
            </a:r>
            <a:r>
              <a:rPr lang="en-US" sz="5000" dirty="0" smtClean="0"/>
              <a:t>Nashville’s role in the Civil Rights Movement</a:t>
            </a:r>
            <a:endParaRPr lang="en-US" sz="5000" dirty="0"/>
          </a:p>
        </p:txBody>
      </p:sp>
      <p:sp>
        <p:nvSpPr>
          <p:cNvPr id="3" name="Subtitle 2"/>
          <p:cNvSpPr>
            <a:spLocks noGrp="1"/>
          </p:cNvSpPr>
          <p:nvPr>
            <p:ph type="subTitle" idx="1"/>
          </p:nvPr>
        </p:nvSpPr>
        <p:spPr/>
        <p:txBody>
          <a:bodyPr/>
          <a:lstStyle/>
          <a:p>
            <a:r>
              <a:rPr lang="en-US" dirty="0" smtClean="0"/>
              <a:t>The Force of Nonviolent Action – Timeline of Major Events</a:t>
            </a:r>
            <a:endParaRPr lang="en-US" dirty="0"/>
          </a:p>
        </p:txBody>
      </p:sp>
      <p:pic>
        <p:nvPicPr>
          <p:cNvPr id="4" name="Picture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5410200"/>
            <a:ext cx="8458200" cy="764111"/>
          </a:xfrm>
          <a:prstGeom prst="rect">
            <a:avLst/>
          </a:prstGeom>
        </p:spPr>
      </p:pic>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119703"/>
            <a:ext cx="8458200" cy="947097"/>
          </a:xfrm>
          <a:prstGeom prst="rect">
            <a:avLst/>
          </a:prstGeom>
        </p:spPr>
      </p:pic>
    </p:spTree>
    <p:extLst>
      <p:ext uri="{BB962C8B-B14F-4D97-AF65-F5344CB8AC3E}">
        <p14:creationId xmlns:p14="http://schemas.microsoft.com/office/powerpoint/2010/main" val="2166798495"/>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772400" cy="1143000"/>
          </a:xfrm>
        </p:spPr>
        <p:txBody>
          <a:bodyPr/>
          <a:lstStyle/>
          <a:p>
            <a:r>
              <a:rPr lang="en-US" sz="3900" b="1" dirty="0"/>
              <a:t>April 19, 1960 – “the turning </a:t>
            </a:r>
            <a:r>
              <a:rPr lang="en-US" sz="3900" b="1" dirty="0" smtClean="0"/>
              <a:t>point”</a:t>
            </a:r>
            <a:endParaRPr lang="en-US" sz="3900" dirty="0"/>
          </a:p>
        </p:txBody>
      </p:sp>
      <p:sp>
        <p:nvSpPr>
          <p:cNvPr id="3" name="Content Placeholder 2"/>
          <p:cNvSpPr>
            <a:spLocks noGrp="1"/>
          </p:cNvSpPr>
          <p:nvPr>
            <p:ph idx="1"/>
          </p:nvPr>
        </p:nvSpPr>
        <p:spPr>
          <a:xfrm>
            <a:off x="457200" y="1295400"/>
            <a:ext cx="7620000" cy="4800600"/>
          </a:xfrm>
        </p:spPr>
        <p:txBody>
          <a:bodyPr>
            <a:normAutofit/>
          </a:bodyPr>
          <a:lstStyle/>
          <a:p>
            <a:r>
              <a:rPr lang="en-US" sz="2800" dirty="0" smtClean="0"/>
              <a:t>Silent </a:t>
            </a:r>
            <a:r>
              <a:rPr lang="en-US" sz="2800" dirty="0"/>
              <a:t>march to city hall (3,000 - 4,000) – meeting with Mayor </a:t>
            </a:r>
            <a:r>
              <a:rPr lang="en-US" sz="2800" dirty="0" smtClean="0"/>
              <a:t>West</a:t>
            </a:r>
          </a:p>
          <a:p>
            <a:pPr marL="114300" indent="0">
              <a:buNone/>
            </a:pPr>
            <a:endParaRPr lang="en-US" dirty="0"/>
          </a:p>
          <a:p>
            <a:pPr marL="114300" indent="0">
              <a:buNone/>
            </a:pP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838200" y="2438400"/>
            <a:ext cx="2997015" cy="3962400"/>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962400" y="2895600"/>
            <a:ext cx="4407748" cy="2895600"/>
          </a:xfrm>
          <a:prstGeom prst="rect">
            <a:avLst/>
          </a:prstGeom>
        </p:spPr>
      </p:pic>
    </p:spTree>
    <p:extLst>
      <p:ext uri="{BB962C8B-B14F-4D97-AF65-F5344CB8AC3E}">
        <p14:creationId xmlns:p14="http://schemas.microsoft.com/office/powerpoint/2010/main" val="1275133939"/>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772400" cy="1143000"/>
          </a:xfrm>
        </p:spPr>
        <p:txBody>
          <a:bodyPr/>
          <a:lstStyle/>
          <a:p>
            <a:r>
              <a:rPr lang="en-US" sz="3900" b="1" dirty="0"/>
              <a:t>April 19, 1960 – “the turning </a:t>
            </a:r>
            <a:r>
              <a:rPr lang="en-US" sz="3900" b="1" dirty="0" smtClean="0"/>
              <a:t>point”</a:t>
            </a:r>
            <a:endParaRPr lang="en-US" sz="3900" dirty="0"/>
          </a:p>
        </p:txBody>
      </p:sp>
      <p:sp>
        <p:nvSpPr>
          <p:cNvPr id="3" name="Content Placeholder 2"/>
          <p:cNvSpPr>
            <a:spLocks noGrp="1"/>
          </p:cNvSpPr>
          <p:nvPr>
            <p:ph idx="1"/>
          </p:nvPr>
        </p:nvSpPr>
        <p:spPr>
          <a:xfrm>
            <a:off x="457200" y="1371600"/>
            <a:ext cx="7620000" cy="4800600"/>
          </a:xfrm>
        </p:spPr>
        <p:txBody>
          <a:bodyPr>
            <a:normAutofit/>
          </a:bodyPr>
          <a:lstStyle/>
          <a:p>
            <a:r>
              <a:rPr lang="en-US" sz="2800" dirty="0" smtClean="0"/>
              <a:t>Mayor </a:t>
            </a:r>
            <a:r>
              <a:rPr lang="en-US" sz="2800" dirty="0"/>
              <a:t>West, responding to questions asked by Diane Nash, replied, “I could not agree </a:t>
            </a:r>
            <a:r>
              <a:rPr lang="en-US" sz="2800" dirty="0" smtClean="0"/>
              <a:t>that </a:t>
            </a:r>
            <a:r>
              <a:rPr lang="en-US" sz="2800" dirty="0"/>
              <a:t>it is morally right for someone to sell them merchandise and refuse them service;” when further asked if he believes the lunch counters should be desegregated, West replies, “Yes.”</a:t>
            </a:r>
          </a:p>
          <a:p>
            <a:endParaRPr lang="en-US" dirty="0"/>
          </a:p>
        </p:txBody>
      </p:sp>
      <p:pic>
        <p:nvPicPr>
          <p:cNvPr id="4098" name="Picture 2" descr="https://lh3.googleusercontent.com/dO5j2vCAA7nNWttJe7aXiLVLdW04m_5S07SqO3e8paTe2EsU-tUra2YOTIpsd9060tXjv0zO3b-n6IVZEQsG8rzv87yXCSIc7Sns_-kqvmgJFU_GJ4tO27-dHEnimMpQpwI"/>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362200" y="4267200"/>
            <a:ext cx="3429000" cy="23158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59075659"/>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Aftermath</a:t>
            </a:r>
            <a:endParaRPr lang="en-US" dirty="0"/>
          </a:p>
        </p:txBody>
      </p:sp>
      <p:sp>
        <p:nvSpPr>
          <p:cNvPr id="3" name="Content Placeholder 2"/>
          <p:cNvSpPr>
            <a:spLocks noGrp="1"/>
          </p:cNvSpPr>
          <p:nvPr>
            <p:ph idx="1"/>
          </p:nvPr>
        </p:nvSpPr>
        <p:spPr>
          <a:xfrm>
            <a:off x="457200" y="1524000"/>
            <a:ext cx="7620000" cy="4800600"/>
          </a:xfrm>
        </p:spPr>
        <p:txBody>
          <a:bodyPr>
            <a:normAutofit/>
          </a:bodyPr>
          <a:lstStyle/>
          <a:p>
            <a:r>
              <a:rPr lang="en-US" sz="2400" dirty="0" smtClean="0"/>
              <a:t>Nashville begins to publically move toward desegregation following Mayor West’s pronouncement</a:t>
            </a:r>
          </a:p>
          <a:p>
            <a:r>
              <a:rPr lang="en-US" sz="2400" dirty="0" smtClean="0"/>
              <a:t>After meeting together, student </a:t>
            </a:r>
            <a:r>
              <a:rPr lang="en-US" sz="2400" dirty="0"/>
              <a:t>leaders and </a:t>
            </a:r>
            <a:r>
              <a:rPr lang="en-US" sz="2400" dirty="0" smtClean="0"/>
              <a:t>downtown business leaders </a:t>
            </a:r>
            <a:r>
              <a:rPr lang="en-US" sz="2400" dirty="0"/>
              <a:t>decided that no public announcements should be made; but that on a set date, the lunch counters would begin serving people of all races.</a:t>
            </a:r>
          </a:p>
          <a:p>
            <a:r>
              <a:rPr lang="en-US" sz="2400" dirty="0" smtClean="0"/>
              <a:t>The quest for civil rights and “equal protection” under the law and the end to discrimination , however, was far from over. </a:t>
            </a:r>
          </a:p>
          <a:p>
            <a:r>
              <a:rPr lang="en-US" sz="2400" dirty="0" smtClean="0"/>
              <a:t>Many of the student leaders and coordinators of the Nashville Sit-ins would go on to national prominence – serving as movement leaders and coordinators.</a:t>
            </a:r>
            <a:endParaRPr lang="en-US" sz="2400" dirty="0"/>
          </a:p>
        </p:txBody>
      </p:sp>
    </p:spTree>
    <p:extLst>
      <p:ext uri="{BB962C8B-B14F-4D97-AF65-F5344CB8AC3E}">
        <p14:creationId xmlns:p14="http://schemas.microsoft.com/office/powerpoint/2010/main" val="4183705130"/>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27038"/>
            <a:ext cx="7620000" cy="563562"/>
          </a:xfrm>
        </p:spPr>
        <p:txBody>
          <a:bodyPr/>
          <a:lstStyle/>
          <a:p>
            <a:r>
              <a:rPr lang="en-US" dirty="0" smtClean="0"/>
              <a:t>Period of Preparation</a:t>
            </a:r>
            <a:endParaRPr lang="en-US" dirty="0"/>
          </a:p>
        </p:txBody>
      </p:sp>
      <p:sp>
        <p:nvSpPr>
          <p:cNvPr id="5" name="TextBox 4"/>
          <p:cNvSpPr txBox="1"/>
          <p:nvPr/>
        </p:nvSpPr>
        <p:spPr>
          <a:xfrm>
            <a:off x="609600" y="1295400"/>
            <a:ext cx="7010400" cy="584775"/>
          </a:xfrm>
          <a:prstGeom prst="rect">
            <a:avLst/>
          </a:prstGeom>
          <a:noFill/>
        </p:spPr>
        <p:txBody>
          <a:bodyPr wrap="square" rtlCol="0">
            <a:spAutoFit/>
          </a:bodyPr>
          <a:lstStyle/>
          <a:p>
            <a:r>
              <a:rPr lang="en-US" sz="3200" dirty="0" smtClean="0">
                <a:latin typeface="+mj-lt"/>
              </a:rPr>
              <a:t>Highlander Folk School – </a:t>
            </a:r>
            <a:r>
              <a:rPr lang="en-US" sz="2800" dirty="0" err="1" smtClean="0">
                <a:latin typeface="+mj-lt"/>
              </a:rPr>
              <a:t>Monteagle</a:t>
            </a:r>
            <a:r>
              <a:rPr lang="en-US" sz="2800" dirty="0" smtClean="0">
                <a:latin typeface="+mj-lt"/>
              </a:rPr>
              <a:t>, TN</a:t>
            </a:r>
            <a:endParaRPr lang="en-US" sz="2800" dirty="0">
              <a:latin typeface="+mj-lt"/>
            </a:endParaRPr>
          </a:p>
        </p:txBody>
      </p:sp>
      <p:sp>
        <p:nvSpPr>
          <p:cNvPr id="6" name="TextBox 5"/>
          <p:cNvSpPr txBox="1"/>
          <p:nvPr/>
        </p:nvSpPr>
        <p:spPr>
          <a:xfrm>
            <a:off x="381000" y="2133600"/>
            <a:ext cx="4191000" cy="3785652"/>
          </a:xfrm>
          <a:prstGeom prst="rect">
            <a:avLst/>
          </a:prstGeom>
          <a:noFill/>
        </p:spPr>
        <p:txBody>
          <a:bodyPr wrap="square" rtlCol="0">
            <a:spAutoFit/>
          </a:bodyPr>
          <a:lstStyle/>
          <a:p>
            <a:r>
              <a:rPr lang="en-US" sz="2400" dirty="0" smtClean="0">
                <a:latin typeface="+mj-lt"/>
              </a:rPr>
              <a:t>This was the location where many white </a:t>
            </a:r>
            <a:r>
              <a:rPr lang="en-US" sz="2400" dirty="0">
                <a:latin typeface="+mj-lt"/>
              </a:rPr>
              <a:t>and black activists -- including </a:t>
            </a:r>
            <a:r>
              <a:rPr lang="en-US" sz="2400" b="1" i="1" dirty="0" smtClean="0">
                <a:latin typeface="+mj-lt"/>
              </a:rPr>
              <a:t>Martin </a:t>
            </a:r>
            <a:r>
              <a:rPr lang="en-US" sz="2400" b="1" i="1" dirty="0">
                <a:latin typeface="+mj-lt"/>
              </a:rPr>
              <a:t>Luther King Jr. </a:t>
            </a:r>
            <a:r>
              <a:rPr lang="en-US" sz="2400" dirty="0">
                <a:latin typeface="+mj-lt"/>
              </a:rPr>
              <a:t>and </a:t>
            </a:r>
            <a:r>
              <a:rPr lang="en-US" sz="2400" b="1" i="1" dirty="0">
                <a:latin typeface="+mj-lt"/>
              </a:rPr>
              <a:t>Rosa Parks </a:t>
            </a:r>
            <a:r>
              <a:rPr lang="en-US" sz="2400" dirty="0">
                <a:latin typeface="+mj-lt"/>
              </a:rPr>
              <a:t>-- regularly met in the 1950s and talked about how they might change the South, and </a:t>
            </a:r>
            <a:r>
              <a:rPr lang="en-US" sz="2400" dirty="0" smtClean="0">
                <a:latin typeface="+mj-lt"/>
              </a:rPr>
              <a:t>it was here </a:t>
            </a:r>
            <a:r>
              <a:rPr lang="en-US" sz="2400" dirty="0">
                <a:latin typeface="+mj-lt"/>
              </a:rPr>
              <a:t>that many people trained for </a:t>
            </a:r>
            <a:r>
              <a:rPr lang="en-US" sz="2400" dirty="0" smtClean="0">
                <a:latin typeface="+mj-lt"/>
              </a:rPr>
              <a:t>involvement in the </a:t>
            </a:r>
            <a:r>
              <a:rPr lang="en-US" sz="2400" dirty="0">
                <a:latin typeface="+mj-lt"/>
              </a:rPr>
              <a:t>Civil Rights Movement. </a:t>
            </a:r>
          </a:p>
        </p:txBody>
      </p:sp>
      <p:pic>
        <p:nvPicPr>
          <p:cNvPr id="8" name="Picture 7"/>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4872251" y="2131576"/>
            <a:ext cx="3128749" cy="2440424"/>
          </a:xfrm>
          <a:prstGeom prst="rect">
            <a:avLst/>
          </a:prstGeom>
        </p:spPr>
      </p:pic>
      <p:sp>
        <p:nvSpPr>
          <p:cNvPr id="9" name="TextBox 8"/>
          <p:cNvSpPr txBox="1"/>
          <p:nvPr/>
        </p:nvSpPr>
        <p:spPr>
          <a:xfrm>
            <a:off x="4724400" y="4572000"/>
            <a:ext cx="3581400" cy="1754326"/>
          </a:xfrm>
          <a:prstGeom prst="rect">
            <a:avLst/>
          </a:prstGeom>
          <a:noFill/>
        </p:spPr>
        <p:txBody>
          <a:bodyPr wrap="square" rtlCol="0">
            <a:spAutoFit/>
          </a:bodyPr>
          <a:lstStyle/>
          <a:p>
            <a:pPr algn="ctr"/>
            <a:r>
              <a:rPr lang="en-US" i="1" dirty="0">
                <a:latin typeface="+mj-lt"/>
              </a:rPr>
              <a:t>This photo, taken by an FBI agent, shows Martin Luther King Jr., Pete Seeger, Rosa Parks and Ralph Abernathy at Highlander in 1957.</a:t>
            </a:r>
            <a:br>
              <a:rPr lang="en-US" i="1" dirty="0">
                <a:latin typeface="+mj-lt"/>
              </a:rPr>
            </a:br>
            <a:r>
              <a:rPr lang="en-US" i="1" dirty="0">
                <a:latin typeface="+mj-lt"/>
              </a:rPr>
              <a:t>PHOTO: Highlander Research and Education Center</a:t>
            </a:r>
          </a:p>
        </p:txBody>
      </p:sp>
      <p:sp>
        <p:nvSpPr>
          <p:cNvPr id="10" name="Rectangle 9"/>
          <p:cNvSpPr/>
          <p:nvPr/>
        </p:nvSpPr>
        <p:spPr>
          <a:xfrm>
            <a:off x="457200" y="6183868"/>
            <a:ext cx="5334000" cy="646331"/>
          </a:xfrm>
          <a:prstGeom prst="rect">
            <a:avLst/>
          </a:prstGeom>
        </p:spPr>
        <p:txBody>
          <a:bodyPr wrap="square">
            <a:spAutoFit/>
          </a:bodyPr>
          <a:lstStyle/>
          <a:p>
            <a:r>
              <a:rPr lang="en-US" dirty="0">
                <a:hlinkClick r:id="rId3"/>
              </a:rPr>
              <a:t>http://</a:t>
            </a:r>
            <a:r>
              <a:rPr lang="en-US" dirty="0" smtClean="0">
                <a:hlinkClick r:id="rId3"/>
              </a:rPr>
              <a:t>www.tnhistoryforkids.org/places/highlander</a:t>
            </a:r>
            <a:endParaRPr lang="en-US" dirty="0" smtClean="0"/>
          </a:p>
          <a:p>
            <a:endParaRPr lang="en-US" dirty="0"/>
          </a:p>
        </p:txBody>
      </p:sp>
    </p:spTree>
    <p:extLst>
      <p:ext uri="{BB962C8B-B14F-4D97-AF65-F5344CB8AC3E}">
        <p14:creationId xmlns:p14="http://schemas.microsoft.com/office/powerpoint/2010/main" val="118968164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76200"/>
            <a:ext cx="7620000" cy="715962"/>
          </a:xfrm>
        </p:spPr>
        <p:txBody>
          <a:bodyPr/>
          <a:lstStyle/>
          <a:p>
            <a:r>
              <a:rPr lang="en-US" sz="3600" dirty="0" smtClean="0"/>
              <a:t>James Lawson comes to Nashville</a:t>
            </a:r>
            <a:endParaRPr lang="en-US" sz="3600" dirty="0"/>
          </a:p>
        </p:txBody>
      </p:sp>
      <p:pic>
        <p:nvPicPr>
          <p:cNvPr id="4" name="Picture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73342" y="1447800"/>
            <a:ext cx="2728647" cy="3429000"/>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500618" y="4086225"/>
            <a:ext cx="3061982" cy="2390775"/>
          </a:xfrm>
          <a:prstGeom prst="rect">
            <a:avLst/>
          </a:prstGeom>
        </p:spPr>
      </p:pic>
      <p:sp>
        <p:nvSpPr>
          <p:cNvPr id="6" name="TextBox 5"/>
          <p:cNvSpPr txBox="1"/>
          <p:nvPr/>
        </p:nvSpPr>
        <p:spPr>
          <a:xfrm>
            <a:off x="3201989" y="762000"/>
            <a:ext cx="4799011" cy="3077766"/>
          </a:xfrm>
          <a:prstGeom prst="rect">
            <a:avLst/>
          </a:prstGeom>
          <a:noFill/>
        </p:spPr>
        <p:txBody>
          <a:bodyPr wrap="square" rtlCol="0">
            <a:spAutoFit/>
          </a:bodyPr>
          <a:lstStyle/>
          <a:p>
            <a:r>
              <a:rPr lang="en-US" sz="2200" dirty="0" smtClean="0">
                <a:latin typeface="+mj-lt"/>
              </a:rPr>
              <a:t>at the  </a:t>
            </a:r>
            <a:r>
              <a:rPr lang="en-US" sz="2200" dirty="0">
                <a:latin typeface="+mj-lt"/>
              </a:rPr>
              <a:t>request of </a:t>
            </a:r>
            <a:r>
              <a:rPr lang="en-US" sz="2200" dirty="0" smtClean="0">
                <a:latin typeface="+mj-lt"/>
              </a:rPr>
              <a:t>MLK </a:t>
            </a:r>
            <a:r>
              <a:rPr lang="en-US" sz="2200" dirty="0">
                <a:latin typeface="+mj-lt"/>
              </a:rPr>
              <a:t>– working </a:t>
            </a:r>
            <a:r>
              <a:rPr lang="en-US" sz="2200" dirty="0" smtClean="0">
                <a:latin typeface="+mj-lt"/>
              </a:rPr>
              <a:t>    with </a:t>
            </a:r>
            <a:r>
              <a:rPr lang="en-US" sz="2200" dirty="0">
                <a:latin typeface="+mj-lt"/>
              </a:rPr>
              <a:t>the Nashville Christian Leadership Council (affiliated with MLK’s </a:t>
            </a:r>
            <a:r>
              <a:rPr lang="en-US" sz="2200" dirty="0" smtClean="0">
                <a:latin typeface="+mj-lt"/>
              </a:rPr>
              <a:t>Southern Leadership Christian Conference) </a:t>
            </a:r>
            <a:r>
              <a:rPr lang="en-US" sz="2200" dirty="0">
                <a:latin typeface="+mj-lt"/>
              </a:rPr>
              <a:t>and organizes workshops for nonviolent action at a church close to </a:t>
            </a:r>
            <a:r>
              <a:rPr lang="en-US" sz="2200" b="1" dirty="0" smtClean="0">
                <a:latin typeface="+mj-lt"/>
              </a:rPr>
              <a:t>Fisk </a:t>
            </a:r>
            <a:r>
              <a:rPr lang="en-US" sz="2200" dirty="0" smtClean="0">
                <a:latin typeface="+mj-lt"/>
              </a:rPr>
              <a:t>University                                             (</a:t>
            </a:r>
            <a:r>
              <a:rPr lang="en-US" sz="2200" dirty="0">
                <a:latin typeface="+mj-lt"/>
              </a:rPr>
              <a:t>1</a:t>
            </a:r>
            <a:r>
              <a:rPr lang="en-US" sz="2200" baseline="30000" dirty="0">
                <a:latin typeface="+mj-lt"/>
              </a:rPr>
              <a:t>st</a:t>
            </a:r>
            <a:r>
              <a:rPr lang="en-US" sz="2200" dirty="0">
                <a:latin typeface="+mj-lt"/>
              </a:rPr>
              <a:t> workshop March 26-28, 1958)</a:t>
            </a:r>
          </a:p>
          <a:p>
            <a:endParaRPr lang="en-US" dirty="0"/>
          </a:p>
        </p:txBody>
      </p:sp>
      <p:sp>
        <p:nvSpPr>
          <p:cNvPr id="7" name="TextBox 6"/>
          <p:cNvSpPr txBox="1"/>
          <p:nvPr/>
        </p:nvSpPr>
        <p:spPr>
          <a:xfrm>
            <a:off x="5600700" y="3581400"/>
            <a:ext cx="2857500" cy="2923877"/>
          </a:xfrm>
          <a:prstGeom prst="rect">
            <a:avLst/>
          </a:prstGeom>
          <a:noFill/>
        </p:spPr>
        <p:txBody>
          <a:bodyPr wrap="square" rtlCol="0">
            <a:spAutoFit/>
          </a:bodyPr>
          <a:lstStyle/>
          <a:p>
            <a:r>
              <a:rPr lang="en-US" sz="2200" dirty="0" smtClean="0">
                <a:latin typeface="+mj-lt"/>
              </a:rPr>
              <a:t>Resume:</a:t>
            </a:r>
          </a:p>
          <a:p>
            <a:pPr marL="285750" indent="-285750">
              <a:buFont typeface="Arial" pitchFamily="34" charset="0"/>
              <a:buChar char="•"/>
            </a:pPr>
            <a:r>
              <a:rPr lang="en-US" dirty="0" smtClean="0">
                <a:latin typeface="+mj-lt"/>
              </a:rPr>
              <a:t>Son of a minister</a:t>
            </a:r>
          </a:p>
          <a:p>
            <a:pPr marL="285750" indent="-285750">
              <a:buFont typeface="Arial" pitchFamily="34" charset="0"/>
              <a:buChar char="•"/>
            </a:pPr>
            <a:r>
              <a:rPr lang="en-US" dirty="0" smtClean="0">
                <a:latin typeface="+mj-lt"/>
              </a:rPr>
              <a:t>Graduated from Bible College – was enrolled in divinity school</a:t>
            </a:r>
          </a:p>
          <a:p>
            <a:pPr marL="285750" indent="-285750">
              <a:buFont typeface="Arial" pitchFamily="34" charset="0"/>
              <a:buChar char="•"/>
            </a:pPr>
            <a:r>
              <a:rPr lang="en-US" dirty="0" smtClean="0">
                <a:latin typeface="+mj-lt"/>
              </a:rPr>
              <a:t>Had gone to prison as a conscientious objector to the Korean War</a:t>
            </a:r>
          </a:p>
          <a:p>
            <a:pPr marL="285750" indent="-285750">
              <a:buFont typeface="Arial" pitchFamily="34" charset="0"/>
              <a:buChar char="•"/>
            </a:pPr>
            <a:r>
              <a:rPr lang="en-US" dirty="0" smtClean="0">
                <a:latin typeface="+mj-lt"/>
              </a:rPr>
              <a:t>Was a missionary to India for three years</a:t>
            </a:r>
            <a:endParaRPr lang="en-US" dirty="0">
              <a:latin typeface="+mj-lt"/>
            </a:endParaRPr>
          </a:p>
        </p:txBody>
      </p:sp>
    </p:spTree>
    <p:extLst>
      <p:ext uri="{BB962C8B-B14F-4D97-AF65-F5344CB8AC3E}">
        <p14:creationId xmlns:p14="http://schemas.microsoft.com/office/powerpoint/2010/main" val="102753334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639762"/>
          </a:xfrm>
        </p:spPr>
        <p:txBody>
          <a:bodyPr/>
          <a:lstStyle/>
          <a:p>
            <a:r>
              <a:rPr lang="en-US" sz="3200" dirty="0" smtClean="0"/>
              <a:t>Period of Preparation – Readying for Action</a:t>
            </a:r>
            <a:endParaRPr lang="en-US" sz="3200" dirty="0"/>
          </a:p>
        </p:txBody>
      </p:sp>
      <p:sp>
        <p:nvSpPr>
          <p:cNvPr id="3" name="Content Placeholder 2"/>
          <p:cNvSpPr>
            <a:spLocks noGrp="1"/>
          </p:cNvSpPr>
          <p:nvPr>
            <p:ph idx="1"/>
          </p:nvPr>
        </p:nvSpPr>
        <p:spPr>
          <a:xfrm>
            <a:off x="304800" y="1371600"/>
            <a:ext cx="4419600" cy="4800600"/>
          </a:xfrm>
        </p:spPr>
        <p:txBody>
          <a:bodyPr>
            <a:normAutofit fontScale="92500"/>
          </a:bodyPr>
          <a:lstStyle/>
          <a:p>
            <a:pPr marL="114300" indent="0" algn="just">
              <a:buNone/>
            </a:pPr>
            <a:r>
              <a:rPr lang="en-US" sz="2400" dirty="0" smtClean="0">
                <a:latin typeface="+mj-lt"/>
              </a:rPr>
              <a:t>In </a:t>
            </a:r>
            <a:r>
              <a:rPr lang="en-US" sz="2400" dirty="0">
                <a:latin typeface="+mj-lt"/>
              </a:rPr>
              <a:t>late 1959, after the workshops had identified downtown business lunch counters as a target for their demonstrations, Jim Lawson and other members of the NCLC’s projects committee met with business leaders asking them to </a:t>
            </a:r>
            <a:r>
              <a:rPr lang="en-US" sz="2400" b="1" dirty="0">
                <a:latin typeface="+mj-lt"/>
              </a:rPr>
              <a:t>voluntarily</a:t>
            </a:r>
            <a:r>
              <a:rPr lang="en-US" sz="2400" dirty="0">
                <a:latin typeface="+mj-lt"/>
              </a:rPr>
              <a:t> serve African Americans at their lunch counters. This request was declined, as the store owners stated that they stood to </a:t>
            </a:r>
            <a:r>
              <a:rPr lang="en-US" sz="2400" b="1" dirty="0">
                <a:latin typeface="+mj-lt"/>
              </a:rPr>
              <a:t>lose more</a:t>
            </a:r>
            <a:r>
              <a:rPr lang="en-US" sz="2400" dirty="0">
                <a:latin typeface="+mj-lt"/>
              </a:rPr>
              <a:t> business than they would </a:t>
            </a:r>
            <a:r>
              <a:rPr lang="en-US" sz="2400" b="1" dirty="0">
                <a:latin typeface="+mj-lt"/>
              </a:rPr>
              <a:t>gain</a:t>
            </a:r>
            <a:r>
              <a:rPr lang="en-US" sz="2400" dirty="0">
                <a:latin typeface="+mj-lt"/>
              </a:rPr>
              <a:t> if they agreed.</a:t>
            </a:r>
          </a:p>
          <a:p>
            <a:pPr marL="114300" indent="0" algn="just">
              <a:buNone/>
            </a:pP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952999" y="1524000"/>
            <a:ext cx="2985851" cy="4210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06533181"/>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888878"/>
          </a:xfrm>
        </p:spPr>
        <p:txBody>
          <a:bodyPr/>
          <a:lstStyle/>
          <a:p>
            <a:r>
              <a:rPr lang="en-US" sz="4000" dirty="0" smtClean="0"/>
              <a:t>Nashville: Period of Demonstrations</a:t>
            </a:r>
            <a:endParaRPr lang="en-US" sz="4000" dirty="0"/>
          </a:p>
        </p:txBody>
      </p:sp>
      <p:sp>
        <p:nvSpPr>
          <p:cNvPr id="3" name="Content Placeholder 2"/>
          <p:cNvSpPr>
            <a:spLocks noGrp="1"/>
          </p:cNvSpPr>
          <p:nvPr>
            <p:ph idx="1"/>
          </p:nvPr>
        </p:nvSpPr>
        <p:spPr>
          <a:xfrm>
            <a:off x="457200" y="1447800"/>
            <a:ext cx="7772400" cy="4800600"/>
          </a:xfrm>
        </p:spPr>
        <p:txBody>
          <a:bodyPr>
            <a:normAutofit fontScale="92500" lnSpcReduction="10000"/>
          </a:bodyPr>
          <a:lstStyle/>
          <a:p>
            <a:r>
              <a:rPr lang="en-US" sz="4400" b="1" dirty="0"/>
              <a:t>Sit-ins</a:t>
            </a:r>
            <a:r>
              <a:rPr lang="en-US" sz="2800" dirty="0"/>
              <a:t> </a:t>
            </a:r>
            <a:r>
              <a:rPr lang="en-US" sz="2800" dirty="0" smtClean="0"/>
              <a:t>                                                            (</a:t>
            </a:r>
            <a:r>
              <a:rPr lang="en-US" sz="2800" i="1" dirty="0"/>
              <a:t>February 13, 1960 – May 3, 1960</a:t>
            </a:r>
            <a:r>
              <a:rPr lang="en-US" sz="2800" dirty="0"/>
              <a:t>)</a:t>
            </a:r>
            <a:r>
              <a:rPr lang="en-US" sz="2800" b="1" dirty="0"/>
              <a:t> </a:t>
            </a:r>
            <a:endParaRPr lang="en-US" sz="2800" dirty="0"/>
          </a:p>
          <a:p>
            <a:pPr marL="114300" indent="0">
              <a:buNone/>
            </a:pPr>
            <a:r>
              <a:rPr lang="en-US" sz="2800" dirty="0" smtClean="0"/>
              <a:t>	- </a:t>
            </a:r>
            <a:r>
              <a:rPr lang="en-US" sz="2800" b="1" dirty="0"/>
              <a:t>week one: </a:t>
            </a:r>
            <a:r>
              <a:rPr lang="en-US" sz="2800" dirty="0"/>
              <a:t>no incidents – store owners </a:t>
            </a:r>
            <a:r>
              <a:rPr lang="en-US" sz="2800" dirty="0" smtClean="0"/>
              <a:t>				closed </a:t>
            </a:r>
            <a:r>
              <a:rPr lang="en-US" sz="2800" dirty="0"/>
              <a:t>the lunch counters</a:t>
            </a:r>
          </a:p>
          <a:p>
            <a:pPr marL="114300" indent="0">
              <a:buNone/>
            </a:pPr>
            <a:r>
              <a:rPr lang="en-US" sz="2800" dirty="0"/>
              <a:t>	</a:t>
            </a:r>
            <a:r>
              <a:rPr lang="en-US" sz="2800" dirty="0" smtClean="0"/>
              <a:t>- </a:t>
            </a:r>
            <a:r>
              <a:rPr lang="en-US" sz="2800" b="1" dirty="0" smtClean="0"/>
              <a:t>week two:</a:t>
            </a:r>
            <a:r>
              <a:rPr lang="en-US" sz="2800" dirty="0" smtClean="0"/>
              <a:t> </a:t>
            </a:r>
            <a:r>
              <a:rPr lang="en-US" sz="2800" dirty="0"/>
              <a:t>verbal abuse, no arrests</a:t>
            </a:r>
          </a:p>
          <a:p>
            <a:pPr marL="114300" indent="0">
              <a:buNone/>
            </a:pPr>
            <a:r>
              <a:rPr lang="en-US" sz="2800" dirty="0"/>
              <a:t>	</a:t>
            </a:r>
            <a:r>
              <a:rPr lang="en-US" sz="2800" dirty="0" smtClean="0"/>
              <a:t>- </a:t>
            </a:r>
            <a:r>
              <a:rPr lang="en-US" sz="2800" b="1" dirty="0"/>
              <a:t>week three: </a:t>
            </a:r>
            <a:r>
              <a:rPr lang="en-US" sz="2800" dirty="0"/>
              <a:t>targeted six stores; </a:t>
            </a:r>
            <a:r>
              <a:rPr lang="en-US" sz="2800" dirty="0" smtClean="0"/>
              <a:t>students 				were </a:t>
            </a:r>
            <a:r>
              <a:rPr lang="en-US" sz="2800" dirty="0"/>
              <a:t>“tipped off” </a:t>
            </a:r>
            <a:r>
              <a:rPr lang="en-US" sz="2800" dirty="0" smtClean="0"/>
              <a:t>to be prepared 			to </a:t>
            </a:r>
            <a:r>
              <a:rPr lang="en-US" sz="2800" dirty="0"/>
              <a:t>be </a:t>
            </a:r>
            <a:r>
              <a:rPr lang="en-US" sz="2800" dirty="0" smtClean="0"/>
              <a:t>	beaten </a:t>
            </a:r>
            <a:r>
              <a:rPr lang="en-US" sz="2800" dirty="0"/>
              <a:t>and </a:t>
            </a:r>
            <a:r>
              <a:rPr lang="en-US" sz="2800" dirty="0" smtClean="0"/>
              <a:t>then </a:t>
            </a:r>
            <a:r>
              <a:rPr lang="en-US" sz="2800" dirty="0"/>
              <a:t>to be </a:t>
            </a:r>
            <a:r>
              <a:rPr lang="en-US" sz="2800" dirty="0" smtClean="0"/>
              <a:t>				arrested</a:t>
            </a:r>
            <a:r>
              <a:rPr lang="en-US" sz="2800" dirty="0"/>
              <a:t>; </a:t>
            </a:r>
            <a:r>
              <a:rPr lang="en-US" sz="2800" dirty="0" smtClean="0"/>
              <a:t>81 	students wind up in 			jail after having suffered verbal                                       			and physical abuse </a:t>
            </a:r>
            <a:r>
              <a:rPr lang="en-US" sz="2000" dirty="0" smtClean="0"/>
              <a:t>(0 White Arrests)</a:t>
            </a:r>
          </a:p>
          <a:p>
            <a:endParaRPr lang="en-US" dirty="0"/>
          </a:p>
        </p:txBody>
      </p:sp>
      <p:pic>
        <p:nvPicPr>
          <p:cNvPr id="1026" name="Picture 2" descr="https://lh3.googleusercontent.com/mhX94l88oKdPt1oC-tcDWh-dlYIDjub86b1Nvl6hNLDstU6pE7hoT7nKF6MSta5iVGXNNRWPUPNkalczA5rpEmx_io2yz3ZBXRPt8-1KGxOWFM3isSqTErHN7zzGIwupbns"/>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324600" y="1163516"/>
            <a:ext cx="1905000" cy="135108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lh4.googleusercontent.com/zwMCh790o7suJzQ7moLuJtDhrQaORlpde_v6s2I9OCi-TjLlLfvnb6RJS2t3D2ln4H8T5xOMW-HKooHITvNtM6NNUf4mgk1oIMWhn0-OMXSTr1-pOBGmm6Y3l0XBwvqKPgs"/>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04800" y="4405192"/>
            <a:ext cx="2741613" cy="18432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13684069"/>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Nashville: Period of Demonstrations</a:t>
            </a:r>
            <a:endParaRPr lang="en-US" sz="4000" dirty="0"/>
          </a:p>
        </p:txBody>
      </p:sp>
      <p:sp>
        <p:nvSpPr>
          <p:cNvPr id="3" name="Content Placeholder 2"/>
          <p:cNvSpPr>
            <a:spLocks noGrp="1"/>
          </p:cNvSpPr>
          <p:nvPr>
            <p:ph idx="1"/>
          </p:nvPr>
        </p:nvSpPr>
        <p:spPr>
          <a:xfrm>
            <a:off x="457200" y="1371600"/>
            <a:ext cx="7620000" cy="5029200"/>
          </a:xfrm>
        </p:spPr>
        <p:txBody>
          <a:bodyPr>
            <a:normAutofit fontScale="92500"/>
          </a:bodyPr>
          <a:lstStyle/>
          <a:p>
            <a:r>
              <a:rPr lang="en-US" sz="4400" b="1" dirty="0"/>
              <a:t>Sit-ins</a:t>
            </a:r>
            <a:r>
              <a:rPr lang="en-US" sz="2800" dirty="0"/>
              <a:t> (</a:t>
            </a:r>
            <a:r>
              <a:rPr lang="en-US" sz="2800" i="1" dirty="0"/>
              <a:t>February 13, 1960 – May 3, 1960</a:t>
            </a:r>
            <a:r>
              <a:rPr lang="en-US" sz="2800" dirty="0"/>
              <a:t>)</a:t>
            </a:r>
            <a:r>
              <a:rPr lang="en-US" sz="2800" b="1" dirty="0"/>
              <a:t> </a:t>
            </a:r>
            <a:endParaRPr lang="en-US" sz="2800" dirty="0"/>
          </a:p>
          <a:p>
            <a:pPr marL="114300" indent="0">
              <a:buNone/>
            </a:pPr>
            <a:r>
              <a:rPr lang="en-US" sz="2800" dirty="0" smtClean="0"/>
              <a:t>Special preparations for third week (February 27):</a:t>
            </a:r>
          </a:p>
          <a:p>
            <a:pPr marL="114300" indent="0">
              <a:buNone/>
            </a:pPr>
            <a:r>
              <a:rPr lang="en-US" sz="2800" dirty="0"/>
              <a:t>2</a:t>
            </a:r>
            <a:r>
              <a:rPr lang="en-US" sz="2800" baseline="30000" dirty="0"/>
              <a:t>nd</a:t>
            </a:r>
            <a:r>
              <a:rPr lang="en-US" sz="2800" dirty="0"/>
              <a:t> and 3</a:t>
            </a:r>
            <a:r>
              <a:rPr lang="en-US" sz="2800" baseline="30000" dirty="0"/>
              <a:t>rd</a:t>
            </a:r>
            <a:r>
              <a:rPr lang="en-US" sz="2800" dirty="0"/>
              <a:t> waves of demonstrators, observers who had numbers for ambulances and change for a phone call; police hang back for first fifteen minutes, allowing white citizens to abuse the demonstrators, and then arrested the first wave of demonstrators, the police, who thought they had “lowered the boom” on the problem, were surprised when they turned around to find the second wave of demonstrators sitting at the counters. </a:t>
            </a:r>
            <a:endParaRPr lang="en-US" sz="2800" dirty="0" smtClean="0"/>
          </a:p>
          <a:p>
            <a:endParaRPr lang="en-US" dirty="0"/>
          </a:p>
        </p:txBody>
      </p:sp>
    </p:spTree>
    <p:extLst>
      <p:ext uri="{BB962C8B-B14F-4D97-AF65-F5344CB8AC3E}">
        <p14:creationId xmlns:p14="http://schemas.microsoft.com/office/powerpoint/2010/main" val="1555957709"/>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7620000" cy="1143000"/>
          </a:xfrm>
        </p:spPr>
        <p:txBody>
          <a:bodyPr/>
          <a:lstStyle/>
          <a:p>
            <a:r>
              <a:rPr lang="en-US" sz="4000" b="1" dirty="0" smtClean="0"/>
              <a:t>Do the Time, Don’t Pay the Fine!</a:t>
            </a:r>
            <a:endParaRPr lang="en-US" sz="4000" b="1" dirty="0"/>
          </a:p>
        </p:txBody>
      </p:sp>
      <p:sp>
        <p:nvSpPr>
          <p:cNvPr id="3" name="Content Placeholder 2"/>
          <p:cNvSpPr>
            <a:spLocks noGrp="1"/>
          </p:cNvSpPr>
          <p:nvPr>
            <p:ph idx="1"/>
          </p:nvPr>
        </p:nvSpPr>
        <p:spPr>
          <a:xfrm>
            <a:off x="457200" y="1295400"/>
            <a:ext cx="7620000" cy="4953000"/>
          </a:xfrm>
        </p:spPr>
        <p:txBody>
          <a:bodyPr>
            <a:normAutofit fontScale="92500" lnSpcReduction="10000"/>
          </a:bodyPr>
          <a:lstStyle/>
          <a:p>
            <a:r>
              <a:rPr lang="en-US" sz="2400" dirty="0"/>
              <a:t>February 29</a:t>
            </a:r>
            <a:r>
              <a:rPr lang="en-US" sz="2400" baseline="30000" dirty="0"/>
              <a:t>th</a:t>
            </a:r>
            <a:r>
              <a:rPr lang="en-US" sz="2400" dirty="0"/>
              <a:t>, 1960 </a:t>
            </a:r>
            <a:endParaRPr lang="en-US" sz="2400" dirty="0" smtClean="0"/>
          </a:p>
          <a:p>
            <a:r>
              <a:rPr lang="en-US" sz="2400" dirty="0" smtClean="0"/>
              <a:t>First </a:t>
            </a:r>
            <a:r>
              <a:rPr lang="en-US" sz="2400" dirty="0"/>
              <a:t>day of trials against student </a:t>
            </a:r>
            <a:r>
              <a:rPr lang="en-US" sz="2400" dirty="0" smtClean="0"/>
              <a:t>                                 demonstrators</a:t>
            </a:r>
            <a:r>
              <a:rPr lang="en-US" sz="2400" dirty="0"/>
              <a:t>– thousands lined </a:t>
            </a:r>
            <a:r>
              <a:rPr lang="en-US" sz="2400" dirty="0" smtClean="0"/>
              <a:t>                                                                 the </a:t>
            </a:r>
            <a:r>
              <a:rPr lang="en-US" sz="2400" dirty="0"/>
              <a:t>streets to show their support </a:t>
            </a:r>
            <a:r>
              <a:rPr lang="en-US" sz="2400" dirty="0" smtClean="0"/>
              <a:t>                                                            for </a:t>
            </a:r>
            <a:r>
              <a:rPr lang="en-US" sz="2400" dirty="0"/>
              <a:t>the students </a:t>
            </a:r>
            <a:endParaRPr lang="en-US" sz="2400" dirty="0" smtClean="0"/>
          </a:p>
          <a:p>
            <a:r>
              <a:rPr lang="en-US" sz="2400" dirty="0" smtClean="0"/>
              <a:t>Prominent civil rights attorney                                                      Alexander </a:t>
            </a:r>
            <a:r>
              <a:rPr lang="en-US" sz="2400" dirty="0" err="1"/>
              <a:t>L</a:t>
            </a:r>
            <a:r>
              <a:rPr lang="en-US" sz="2400" dirty="0" err="1" smtClean="0"/>
              <a:t>ooby</a:t>
            </a:r>
            <a:r>
              <a:rPr lang="en-US" sz="2400" dirty="0" smtClean="0"/>
              <a:t> organized a group                                                                        of lawyers to defend the students – all of whom were found guilty of disorderly conduct and chose to serve their 30-day sentence rather than pay a $50 fine (that they said would only fund a system that oppressed them)</a:t>
            </a:r>
          </a:p>
          <a:p>
            <a:r>
              <a:rPr lang="en-US" sz="2400" dirty="0" smtClean="0"/>
              <a:t>City resources were overwhelmed: the courts were jammed, jails were overcrowded, the workhouses were understaffed to meet the need, not to mention food, etc.</a:t>
            </a:r>
          </a:p>
          <a:p>
            <a:pPr marL="114300" indent="0">
              <a:buNone/>
            </a:pP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5334000" y="1219200"/>
            <a:ext cx="3048000" cy="2430780"/>
          </a:xfrm>
          <a:prstGeom prst="rect">
            <a:avLst/>
          </a:prstGeom>
        </p:spPr>
      </p:pic>
    </p:spTree>
    <p:extLst>
      <p:ext uri="{BB962C8B-B14F-4D97-AF65-F5344CB8AC3E}">
        <p14:creationId xmlns:p14="http://schemas.microsoft.com/office/powerpoint/2010/main" val="3032366579"/>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Nashville: Period of Demonstrations</a:t>
            </a:r>
            <a:endParaRPr lang="en-US" sz="4000" dirty="0"/>
          </a:p>
        </p:txBody>
      </p:sp>
      <p:sp>
        <p:nvSpPr>
          <p:cNvPr id="3" name="Content Placeholder 2"/>
          <p:cNvSpPr>
            <a:spLocks noGrp="1"/>
          </p:cNvSpPr>
          <p:nvPr>
            <p:ph idx="1"/>
          </p:nvPr>
        </p:nvSpPr>
        <p:spPr>
          <a:xfrm>
            <a:off x="457200" y="1371600"/>
            <a:ext cx="7620000" cy="5029200"/>
          </a:xfrm>
        </p:spPr>
        <p:txBody>
          <a:bodyPr>
            <a:normAutofit/>
          </a:bodyPr>
          <a:lstStyle/>
          <a:p>
            <a:r>
              <a:rPr lang="en-US" sz="4400" b="1" dirty="0"/>
              <a:t>Sit-ins</a:t>
            </a:r>
            <a:r>
              <a:rPr lang="en-US" sz="2800" dirty="0"/>
              <a:t> (</a:t>
            </a:r>
            <a:r>
              <a:rPr lang="en-US" sz="2800" i="1" dirty="0"/>
              <a:t>February 13, 1960 – May 3, 1960</a:t>
            </a:r>
            <a:r>
              <a:rPr lang="en-US" sz="2800" dirty="0"/>
              <a:t>)</a:t>
            </a:r>
            <a:r>
              <a:rPr lang="en-US" sz="2800" b="1" dirty="0"/>
              <a:t> </a:t>
            </a:r>
            <a:endParaRPr lang="en-US" sz="2800" dirty="0"/>
          </a:p>
          <a:p>
            <a:pPr marL="114300" indent="0">
              <a:buNone/>
            </a:pPr>
            <a:r>
              <a:rPr lang="en-US" sz="2800" dirty="0" smtClean="0"/>
              <a:t>Economic impact: strain on public resources (courts/workhouses, etc.) and also, downtown businesses were losing customers … especially as the “unrest” increased.</a:t>
            </a:r>
            <a:endParaRPr lang="en-US" dirty="0" smtClean="0"/>
          </a:p>
          <a:p>
            <a:r>
              <a:rPr lang="en-US" sz="4000" b="1" dirty="0" smtClean="0"/>
              <a:t>Boycotts</a:t>
            </a:r>
            <a:r>
              <a:rPr lang="en-US" sz="2400" dirty="0" smtClean="0"/>
              <a:t> (</a:t>
            </a:r>
            <a:r>
              <a:rPr lang="en-US" sz="2400" i="1" dirty="0" smtClean="0"/>
              <a:t>April 1960</a:t>
            </a:r>
            <a:r>
              <a:rPr lang="en-US" sz="2400" dirty="0"/>
              <a:t>)</a:t>
            </a:r>
            <a:r>
              <a:rPr lang="en-US" sz="2400" b="1" dirty="0"/>
              <a:t> </a:t>
            </a:r>
            <a:endParaRPr lang="en-US" sz="2400" dirty="0"/>
          </a:p>
          <a:p>
            <a:pPr marL="114300" indent="0">
              <a:buNone/>
            </a:pPr>
            <a:r>
              <a:rPr lang="en-US" dirty="0" smtClean="0"/>
              <a:t>Following the arrest of students, phase two of the demonstrations begins with picketers asking patrons to boycott business that have segregated lunch counters. 98% of the black community stays away from downtown business, and their businesses suffer 40% losses of overall business.</a:t>
            </a:r>
            <a:endParaRPr lang="en-US" dirty="0"/>
          </a:p>
        </p:txBody>
      </p:sp>
    </p:spTree>
    <p:extLst>
      <p:ext uri="{BB962C8B-B14F-4D97-AF65-F5344CB8AC3E}">
        <p14:creationId xmlns:p14="http://schemas.microsoft.com/office/powerpoint/2010/main" val="3508868556"/>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772400" cy="1143000"/>
          </a:xfrm>
        </p:spPr>
        <p:txBody>
          <a:bodyPr/>
          <a:lstStyle/>
          <a:p>
            <a:r>
              <a:rPr lang="en-US" sz="3900" b="1" dirty="0"/>
              <a:t>April 19, 1960 – “the turning </a:t>
            </a:r>
            <a:r>
              <a:rPr lang="en-US" sz="3900" b="1" dirty="0" smtClean="0"/>
              <a:t>point”</a:t>
            </a:r>
            <a:endParaRPr lang="en-US" sz="3900" dirty="0"/>
          </a:p>
        </p:txBody>
      </p:sp>
      <p:sp>
        <p:nvSpPr>
          <p:cNvPr id="3" name="Content Placeholder 2"/>
          <p:cNvSpPr>
            <a:spLocks noGrp="1"/>
          </p:cNvSpPr>
          <p:nvPr>
            <p:ph idx="1"/>
          </p:nvPr>
        </p:nvSpPr>
        <p:spPr>
          <a:xfrm>
            <a:off x="457200" y="1295400"/>
            <a:ext cx="7620000" cy="4800600"/>
          </a:xfrm>
        </p:spPr>
        <p:txBody>
          <a:bodyPr>
            <a:normAutofit/>
          </a:bodyPr>
          <a:lstStyle/>
          <a:p>
            <a:r>
              <a:rPr lang="en-US" sz="2800" dirty="0"/>
              <a:t>Bombing of Alexander </a:t>
            </a:r>
            <a:r>
              <a:rPr lang="en-US" sz="2800" dirty="0" err="1"/>
              <a:t>Looby’s</a:t>
            </a:r>
            <a:r>
              <a:rPr lang="en-US" sz="2800" dirty="0"/>
              <a:t> house </a:t>
            </a:r>
            <a:r>
              <a:rPr lang="en-US" sz="2800" dirty="0" smtClean="0"/>
              <a:t>    (</a:t>
            </a:r>
            <a:r>
              <a:rPr lang="en-US" sz="2800" dirty="0"/>
              <a:t>prominent African American </a:t>
            </a:r>
            <a:r>
              <a:rPr lang="en-US" sz="2800" dirty="0" smtClean="0"/>
              <a:t>                               Civil </a:t>
            </a:r>
            <a:r>
              <a:rPr lang="en-US" sz="2800" dirty="0"/>
              <a:t>Rights attorney</a:t>
            </a:r>
            <a:r>
              <a:rPr lang="en-US" sz="2800" dirty="0" smtClean="0"/>
              <a:t>)</a:t>
            </a:r>
          </a:p>
          <a:p>
            <a:pPr marL="114300" indent="0">
              <a:buNone/>
            </a:pPr>
            <a:endParaRPr lang="en-US" dirty="0"/>
          </a:p>
          <a:p>
            <a:pPr marL="114300" indent="0">
              <a:buNone/>
            </a:pP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042555" y="3352800"/>
            <a:ext cx="3377045" cy="2476500"/>
          </a:xfrm>
          <a:prstGeom prst="rect">
            <a:avLst/>
          </a:prstGeom>
        </p:spPr>
      </p:pic>
      <p:pic>
        <p:nvPicPr>
          <p:cNvPr id="2050" name="Picture 2" descr="https://lh5.googleusercontent.com/mnnuluQBD6bRn5auBvd4Xeq7kDDixnOLqB4pQ6KsugQ-hypPpkk4JdQis3xWS1v0fhMVjC67UW4l8klJvU9JLOEvAFHMusv7xjeGmALcqrb2p9aKHm1uIQxPIzUYC6J47NA"/>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181600" y="2209800"/>
            <a:ext cx="2989380" cy="39519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91876056"/>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1798</TotalTime>
  <Words>850</Words>
  <Application>Microsoft Macintosh PowerPoint</Application>
  <PresentationFormat>On-screen Show (4:3)</PresentationFormat>
  <Paragraphs>46</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Adjacency</vt:lpstr>
      <vt:lpstr>Witness Walls:     Celebrating Nashville’s role in the Civil Rights Movement</vt:lpstr>
      <vt:lpstr>Period of Preparation</vt:lpstr>
      <vt:lpstr>James Lawson comes to Nashville</vt:lpstr>
      <vt:lpstr>Period of Preparation – Readying for Action</vt:lpstr>
      <vt:lpstr>Nashville: Period of Demonstrations</vt:lpstr>
      <vt:lpstr>Nashville: Period of Demonstrations</vt:lpstr>
      <vt:lpstr>Do the Time, Don’t Pay the Fine!</vt:lpstr>
      <vt:lpstr>Nashville: Period of Demonstrations</vt:lpstr>
      <vt:lpstr>April 19, 1960 – “the turning point”</vt:lpstr>
      <vt:lpstr>April 19, 1960 – “the turning point”</vt:lpstr>
      <vt:lpstr>April 19, 1960 – “the turning point”</vt:lpstr>
      <vt:lpstr>The Aftermath</vt:lpstr>
    </vt:vector>
  </TitlesOfParts>
  <Company>Lipscomb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Witness Walls:     Nashville’s role in the Civil Rights Movement</dc:title>
  <dc:creator>Fite, Phil (Staff - fitepw)</dc:creator>
  <cp:lastModifiedBy>Forrest Doddington</cp:lastModifiedBy>
  <cp:revision>43</cp:revision>
  <dcterms:created xsi:type="dcterms:W3CDTF">2015-02-07T19:39:20Z</dcterms:created>
  <dcterms:modified xsi:type="dcterms:W3CDTF">2015-05-15T16:10:19Z</dcterms:modified>
</cp:coreProperties>
</file>