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60" r:id="rId4"/>
    <p:sldId id="261" r:id="rId5"/>
    <p:sldId id="269" r:id="rId6"/>
    <p:sldId id="265" r:id="rId7"/>
    <p:sldId id="266" r:id="rId8"/>
    <p:sldId id="259" r:id="rId9"/>
    <p:sldId id="267"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71" autoAdjust="0"/>
  </p:normalViewPr>
  <p:slideViewPr>
    <p:cSldViewPr>
      <p:cViewPr varScale="1">
        <p:scale>
          <a:sx n="91" d="100"/>
          <a:sy n="91" d="100"/>
        </p:scale>
        <p:origin x="-1472"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4AD80DF-1431-4593-B915-E1D106B48C2E}" type="datetimeFigureOut">
              <a:rPr lang="en-US" smtClean="0"/>
              <a:t>6/13/17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AD80DF-1431-4593-B915-E1D106B48C2E}" type="datetimeFigureOut">
              <a:rPr lang="en-US" smtClean="0"/>
              <a:t>6/13/17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AD80DF-1431-4593-B915-E1D106B48C2E}" type="datetimeFigureOut">
              <a:rPr lang="en-US" smtClean="0"/>
              <a:t>6/13/17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AD80DF-1431-4593-B915-E1D106B48C2E}" type="datetimeFigureOut">
              <a:rPr lang="en-US" smtClean="0"/>
              <a:t>6/13/17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AD80DF-1431-4593-B915-E1D106B48C2E}" type="datetimeFigureOut">
              <a:rPr lang="en-US" smtClean="0"/>
              <a:t>6/13/17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AD80DF-1431-4593-B915-E1D106B48C2E}" type="datetimeFigureOut">
              <a:rPr lang="en-US" smtClean="0"/>
              <a:t>6/13/17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AD80DF-1431-4593-B915-E1D106B48C2E}" type="datetimeFigureOut">
              <a:rPr lang="en-US" smtClean="0"/>
              <a:t>6/13/17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AD80DF-1431-4593-B915-E1D106B48C2E}" type="datetimeFigureOut">
              <a:rPr lang="en-US" smtClean="0"/>
              <a:t>6/13/17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AD80DF-1431-4593-B915-E1D106B48C2E}" type="datetimeFigureOut">
              <a:rPr lang="en-US" smtClean="0"/>
              <a:t>6/13/17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8B7C71-BCAA-4737-9507-2CAB6189EC8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AD80DF-1431-4593-B915-E1D106B48C2E}" type="datetimeFigureOut">
              <a:rPr lang="en-US" smtClean="0"/>
              <a:t>6/13/17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B7C71-BCAA-4737-9507-2CAB6189EC82}"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4AD80DF-1431-4593-B915-E1D106B48C2E}" type="datetimeFigureOut">
              <a:rPr lang="en-US" smtClean="0"/>
              <a:t>6/13/17</a:t>
            </a:fld>
            <a:endParaRPr lang="en-US"/>
          </a:p>
        </p:txBody>
      </p:sp>
      <p:sp>
        <p:nvSpPr>
          <p:cNvPr id="9" name="Slide Number Placeholder 8"/>
          <p:cNvSpPr>
            <a:spLocks noGrp="1"/>
          </p:cNvSpPr>
          <p:nvPr>
            <p:ph type="sldNum" sz="quarter" idx="11"/>
          </p:nvPr>
        </p:nvSpPr>
        <p:spPr/>
        <p:txBody>
          <a:bodyPr/>
          <a:lstStyle/>
          <a:p>
            <a:fld id="{978B7C71-BCAA-4737-9507-2CAB6189EC82}"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78B7C71-BCAA-4737-9507-2CAB6189EC82}"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04AD80DF-1431-4593-B915-E1D106B48C2E}" type="datetimeFigureOut">
              <a:rPr lang="en-US" smtClean="0"/>
              <a:t>6/13/17</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f1Py_etBGvE" TargetMode="External"/><Relationship Id="rId3" Type="http://schemas.openxmlformats.org/officeDocument/2006/relationships/hyperlink" Target="http://www.nashville.gov/Arts-Commission/Public-Art/Collection/Witness-Walls.aspx"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youtu.be/f1Py_etBGvE" TargetMode="Externa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youtu.be/f1Py_etBGvE?t=3m46s" TargetMode="Externa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youtu.be/f1Py_etBGvE?t=7m13s" TargetMode="Externa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g"/><Relationship Id="rId6" Type="http://schemas.openxmlformats.org/officeDocument/2006/relationships/image" Target="../media/image11.jpg"/><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eg"/><Relationship Id="rId3"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543800" cy="2593975"/>
          </a:xfrm>
        </p:spPr>
        <p:txBody>
          <a:bodyPr>
            <a:normAutofit fontScale="90000"/>
          </a:bodyPr>
          <a:lstStyle/>
          <a:p>
            <a:pPr algn="r"/>
            <a:r>
              <a:rPr lang="en-US" dirty="0" smtClean="0"/>
              <a:t>Witness Walls:     </a:t>
            </a:r>
            <a:r>
              <a:rPr lang="en-US" sz="5000" dirty="0" smtClean="0"/>
              <a:t>Celebrating</a:t>
            </a:r>
            <a:r>
              <a:rPr lang="en-US" dirty="0" smtClean="0"/>
              <a:t> </a:t>
            </a:r>
            <a:r>
              <a:rPr lang="en-US" sz="5000" dirty="0" smtClean="0"/>
              <a:t>Nashville’s role in the Civil Rights Movement</a:t>
            </a:r>
            <a:endParaRPr lang="en-US" sz="5000" dirty="0"/>
          </a:p>
        </p:txBody>
      </p:sp>
      <p:sp>
        <p:nvSpPr>
          <p:cNvPr id="3" name="Subtitle 2"/>
          <p:cNvSpPr>
            <a:spLocks noGrp="1"/>
          </p:cNvSpPr>
          <p:nvPr>
            <p:ph type="subTitle" idx="1"/>
          </p:nvPr>
        </p:nvSpPr>
        <p:spPr/>
        <p:txBody>
          <a:bodyPr/>
          <a:lstStyle/>
          <a:p>
            <a:r>
              <a:rPr lang="en-US" dirty="0" smtClean="0"/>
              <a:t>Jim Lawson: Architect of Nonviolent Action</a:t>
            </a:r>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5410200"/>
            <a:ext cx="8458200" cy="764111"/>
          </a:xfrm>
          <a:prstGeom prst="rect">
            <a:avLst/>
          </a:prstGeom>
        </p:spPr>
      </p:pic>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19703"/>
            <a:ext cx="8458200" cy="947097"/>
          </a:xfrm>
          <a:prstGeom prst="rect">
            <a:avLst/>
          </a:prstGeom>
        </p:spPr>
      </p:pic>
    </p:spTree>
    <p:extLst>
      <p:ext uri="{BB962C8B-B14F-4D97-AF65-F5344CB8AC3E}">
        <p14:creationId xmlns:p14="http://schemas.microsoft.com/office/powerpoint/2010/main" val="216679849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 source</a:t>
            </a:r>
            <a:endParaRPr lang="en-US" dirty="0"/>
          </a:p>
        </p:txBody>
      </p:sp>
      <p:sp>
        <p:nvSpPr>
          <p:cNvPr id="3" name="Content Placeholder 2"/>
          <p:cNvSpPr>
            <a:spLocks noGrp="1"/>
          </p:cNvSpPr>
          <p:nvPr>
            <p:ph idx="1"/>
          </p:nvPr>
        </p:nvSpPr>
        <p:spPr/>
        <p:txBody>
          <a:bodyPr/>
          <a:lstStyle/>
          <a:p>
            <a:endParaRPr lang="en-US" dirty="0" smtClean="0"/>
          </a:p>
          <a:p>
            <a:r>
              <a:rPr lang="en-US" dirty="0">
                <a:hlinkClick r:id="rId2"/>
              </a:rPr>
              <a:t>https://www.youtube.com/watch?v=</a:t>
            </a:r>
            <a:r>
              <a:rPr lang="en-US" dirty="0" smtClean="0">
                <a:hlinkClick r:id="rId2"/>
              </a:rPr>
              <a:t>f1Py_etBGvE</a:t>
            </a:r>
            <a:endParaRPr lang="en-US" dirty="0" smtClean="0"/>
          </a:p>
          <a:p>
            <a:endParaRPr lang="en-US" dirty="0"/>
          </a:p>
          <a:p>
            <a:r>
              <a:rPr lang="en-US" dirty="0">
                <a:hlinkClick r:id="rId3"/>
              </a:rPr>
              <a:t>http://www.nashville.gov/Arts-Commission/Public-Art/Collection/Witness-</a:t>
            </a:r>
            <a:r>
              <a:rPr lang="en-US" dirty="0" smtClean="0">
                <a:hlinkClick r:id="rId3"/>
              </a:rPr>
              <a:t>Walls.aspx</a:t>
            </a:r>
            <a:endParaRPr lang="en-US" dirty="0" smtClean="0"/>
          </a:p>
          <a:p>
            <a:endParaRPr lang="en-US" dirty="0"/>
          </a:p>
        </p:txBody>
      </p:sp>
    </p:spTree>
    <p:extLst>
      <p:ext uri="{BB962C8B-B14F-4D97-AF65-F5344CB8AC3E}">
        <p14:creationId xmlns:p14="http://schemas.microsoft.com/office/powerpoint/2010/main" val="37428738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1143000"/>
          </a:xfrm>
        </p:spPr>
        <p:txBody>
          <a:bodyPr/>
          <a:lstStyle/>
          <a:p>
            <a:r>
              <a:rPr lang="en-US" dirty="0" smtClean="0"/>
              <a:t>The Project: Witness Walls</a:t>
            </a:r>
            <a:endParaRPr lang="en-US" dirty="0"/>
          </a:p>
        </p:txBody>
      </p:sp>
      <p:sp>
        <p:nvSpPr>
          <p:cNvPr id="3" name="Content Placeholder 2"/>
          <p:cNvSpPr>
            <a:spLocks noGrp="1"/>
          </p:cNvSpPr>
          <p:nvPr>
            <p:ph idx="1"/>
          </p:nvPr>
        </p:nvSpPr>
        <p:spPr>
          <a:xfrm>
            <a:off x="2057400" y="1066800"/>
            <a:ext cx="6172200" cy="2133600"/>
          </a:xfrm>
        </p:spPr>
        <p:txBody>
          <a:bodyPr>
            <a:noAutofit/>
          </a:bodyPr>
          <a:lstStyle/>
          <a:p>
            <a:r>
              <a:rPr lang="en-US" dirty="0" smtClean="0"/>
              <a:t>Commissioned to highlight the role Nashville played in the Civil Rights Movement, this project celebrates the lives and sacrifices of many from Nashville who took action to confront an unjust system that in the 1960s, </a:t>
            </a:r>
            <a:r>
              <a:rPr lang="en-US" dirty="0"/>
              <a:t>not only </a:t>
            </a:r>
            <a:r>
              <a:rPr lang="en-US" dirty="0" smtClean="0"/>
              <a:t>tolerated prejudice, but promoted it through segregation based upon race.</a:t>
            </a:r>
          </a:p>
        </p:txBody>
      </p:sp>
      <p:sp>
        <p:nvSpPr>
          <p:cNvPr id="6" name="Content Placeholder 2"/>
          <p:cNvSpPr txBox="1">
            <a:spLocks/>
          </p:cNvSpPr>
          <p:nvPr/>
        </p:nvSpPr>
        <p:spPr>
          <a:xfrm>
            <a:off x="304800" y="3505200"/>
            <a:ext cx="7848600" cy="190500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dirty="0"/>
              <a:t>The success that this student movement would have in bringing about the peaceful desegregation of downtown Nashville would propel many from Nashville into the national spotlight as leaders of the Civil Rights Movement </a:t>
            </a:r>
          </a:p>
        </p:txBody>
      </p:sp>
      <p:sp>
        <p:nvSpPr>
          <p:cNvPr id="7" name="Content Placeholder 2"/>
          <p:cNvSpPr txBox="1">
            <a:spLocks/>
          </p:cNvSpPr>
          <p:nvPr/>
        </p:nvSpPr>
        <p:spPr>
          <a:xfrm>
            <a:off x="304800" y="4953000"/>
            <a:ext cx="5410200" cy="1905000"/>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dirty="0"/>
              <a:t>Having been trained in nonviolent action, sit-ins, a boycott, and a silent march were the tools these students wielded to bring about a more fair and just </a:t>
            </a:r>
            <a:r>
              <a:rPr lang="en-US" dirty="0" smtClean="0"/>
              <a:t>society.</a:t>
            </a:r>
            <a:endParaRPr lang="en-US" dirty="0"/>
          </a:p>
        </p:txBody>
      </p:sp>
      <p:pic>
        <p:nvPicPr>
          <p:cNvPr id="1026" name="Picture 2" descr="https://lh6.googleusercontent.com/_B7_ctTsbq9nMiwg5kQv5grZAEMKJw0Lft8wtuyjXYnVJwLauaNJrxTHMaOUAp6nuLGqorHeGIG64slKpyy7TBq9Wl_nrkZI5fuClhK-93AiRZvTZ3D9v45EUKCSdiHJplI"/>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28600" y="1219200"/>
            <a:ext cx="1899637" cy="193548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096000" y="4648200"/>
            <a:ext cx="1856209" cy="207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39852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25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750"/>
                            </p:stCondLst>
                            <p:childTnLst>
                              <p:par>
                                <p:cTn id="9" presetID="10" presetClass="entr" presetSubtype="0" fill="hold" grpId="0" nodeType="afterEffect">
                                  <p:stCondLst>
                                    <p:cond delay="525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457200"/>
            <a:ext cx="6019800" cy="523220"/>
          </a:xfrm>
          <a:prstGeom prst="rect">
            <a:avLst/>
          </a:prstGeom>
          <a:noFill/>
        </p:spPr>
        <p:txBody>
          <a:bodyPr wrap="square" rtlCol="0">
            <a:spAutoFit/>
          </a:bodyPr>
          <a:lstStyle/>
          <a:p>
            <a:r>
              <a:rPr lang="en-US" sz="2800" dirty="0" smtClean="0">
                <a:solidFill>
                  <a:schemeClr val="tx2"/>
                </a:solidFill>
                <a:latin typeface="+mj-lt"/>
              </a:rPr>
              <a:t>Remembering </a:t>
            </a:r>
            <a:r>
              <a:rPr lang="en-US" sz="2800" dirty="0">
                <a:solidFill>
                  <a:schemeClr val="tx2"/>
                </a:solidFill>
                <a:latin typeface="+mj-lt"/>
              </a:rPr>
              <a:t>Nashville’s Role </a:t>
            </a:r>
          </a:p>
        </p:txBody>
      </p:sp>
      <p:sp>
        <p:nvSpPr>
          <p:cNvPr id="4" name="TextBox 3"/>
          <p:cNvSpPr txBox="1"/>
          <p:nvPr/>
        </p:nvSpPr>
        <p:spPr>
          <a:xfrm>
            <a:off x="656230" y="4495800"/>
            <a:ext cx="7772400" cy="1785104"/>
          </a:xfrm>
          <a:prstGeom prst="rect">
            <a:avLst/>
          </a:prstGeom>
          <a:noFill/>
        </p:spPr>
        <p:txBody>
          <a:bodyPr wrap="square" rtlCol="0">
            <a:spAutoFit/>
          </a:bodyPr>
          <a:lstStyle/>
          <a:p>
            <a:pPr algn="ctr"/>
            <a:r>
              <a:rPr lang="en-US" sz="2800" dirty="0" smtClean="0">
                <a:solidFill>
                  <a:schemeClr val="tx2"/>
                </a:solidFill>
                <a:latin typeface="+mj-lt"/>
              </a:rPr>
              <a:t>in the Civil Rights </a:t>
            </a:r>
            <a:r>
              <a:rPr lang="en-US" sz="2800" dirty="0" smtClean="0">
                <a:solidFill>
                  <a:schemeClr val="tx2"/>
                </a:solidFill>
                <a:latin typeface="+mj-lt"/>
              </a:rPr>
              <a:t>Movement</a:t>
            </a:r>
          </a:p>
          <a:p>
            <a:pPr algn="ctr"/>
            <a:endParaRPr lang="en-US" sz="2800" dirty="0">
              <a:solidFill>
                <a:schemeClr val="tx2"/>
              </a:solidFill>
              <a:latin typeface="+mj-lt"/>
            </a:endParaRPr>
          </a:p>
          <a:p>
            <a:r>
              <a:rPr lang="en-US" dirty="0" smtClean="0">
                <a:solidFill>
                  <a:schemeClr val="tx2"/>
                </a:solidFill>
                <a:latin typeface="+mj-lt"/>
              </a:rPr>
              <a:t>Full Video: “</a:t>
            </a:r>
            <a:r>
              <a:rPr lang="en-US" dirty="0" smtClean="0">
                <a:solidFill>
                  <a:schemeClr val="tx2"/>
                </a:solidFill>
                <a:latin typeface="+mj-lt"/>
                <a:hlinkClick r:id="rId2"/>
              </a:rPr>
              <a:t>Artist Walter Hood: Witness Walls</a:t>
            </a:r>
            <a:r>
              <a:rPr lang="en-US" dirty="0" smtClean="0">
                <a:solidFill>
                  <a:schemeClr val="tx2"/>
                </a:solidFill>
                <a:latin typeface="+mj-lt"/>
              </a:rPr>
              <a:t>” on YouTube (9 min. 33 sec.)</a:t>
            </a:r>
          </a:p>
          <a:p>
            <a:endParaRPr lang="en-US" i="1" dirty="0" smtClean="0">
              <a:solidFill>
                <a:schemeClr val="tx2"/>
              </a:solidFill>
              <a:latin typeface="+mj-lt"/>
            </a:endParaRPr>
          </a:p>
          <a:p>
            <a:r>
              <a:rPr lang="en-US" i="1" dirty="0" smtClean="0">
                <a:solidFill>
                  <a:schemeClr val="tx2"/>
                </a:solidFill>
                <a:latin typeface="+mj-lt"/>
              </a:rPr>
              <a:t>Suggested excerpts on the next 2 slides.</a:t>
            </a:r>
            <a:endParaRPr lang="en-US" i="1" dirty="0">
              <a:solidFill>
                <a:schemeClr val="tx2"/>
              </a:solidFill>
              <a:latin typeface="+mj-lt"/>
            </a:endParaRPr>
          </a:p>
        </p:txBody>
      </p:sp>
      <p:pic>
        <p:nvPicPr>
          <p:cNvPr id="5" name="Picture 4">
            <a:hlinkClick r:id="rId2"/>
          </p:cNvPr>
          <p:cNvPicPr>
            <a:picLocks noChangeAspect="1"/>
          </p:cNvPicPr>
          <p:nvPr/>
        </p:nvPicPr>
        <p:blipFill>
          <a:blip r:embed="rId3"/>
          <a:stretch>
            <a:fillRect/>
          </a:stretch>
        </p:blipFill>
        <p:spPr>
          <a:xfrm>
            <a:off x="1676400" y="1219200"/>
            <a:ext cx="4953000" cy="3007736"/>
          </a:xfrm>
          <a:prstGeom prst="rect">
            <a:avLst/>
          </a:prstGeom>
        </p:spPr>
      </p:pic>
    </p:spTree>
    <p:extLst>
      <p:ext uri="{BB962C8B-B14F-4D97-AF65-F5344CB8AC3E}">
        <p14:creationId xmlns:p14="http://schemas.microsoft.com/office/powerpoint/2010/main" val="20862454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457200"/>
            <a:ext cx="5105400" cy="523220"/>
          </a:xfrm>
          <a:prstGeom prst="rect">
            <a:avLst/>
          </a:prstGeom>
          <a:noFill/>
        </p:spPr>
        <p:txBody>
          <a:bodyPr wrap="square" rtlCol="0">
            <a:spAutoFit/>
          </a:bodyPr>
          <a:lstStyle/>
          <a:p>
            <a:r>
              <a:rPr lang="en-US" sz="2800" i="1" dirty="0" smtClean="0">
                <a:solidFill>
                  <a:schemeClr val="tx2"/>
                </a:solidFill>
                <a:latin typeface="+mj-lt"/>
              </a:rPr>
              <a:t>The Artist, Walter Hood’s</a:t>
            </a:r>
            <a:endParaRPr lang="en-US" sz="2800" i="1" dirty="0">
              <a:solidFill>
                <a:schemeClr val="tx2"/>
              </a:solidFill>
              <a:latin typeface="+mj-lt"/>
            </a:endParaRPr>
          </a:p>
        </p:txBody>
      </p:sp>
      <p:sp>
        <p:nvSpPr>
          <p:cNvPr id="4" name="TextBox 3"/>
          <p:cNvSpPr txBox="1"/>
          <p:nvPr/>
        </p:nvSpPr>
        <p:spPr>
          <a:xfrm>
            <a:off x="609600" y="4419600"/>
            <a:ext cx="7086600" cy="1640449"/>
          </a:xfrm>
          <a:prstGeom prst="rect">
            <a:avLst/>
          </a:prstGeom>
          <a:noFill/>
        </p:spPr>
        <p:txBody>
          <a:bodyPr wrap="square" rtlCol="0">
            <a:spAutoFit/>
          </a:bodyPr>
          <a:lstStyle/>
          <a:p>
            <a:pPr>
              <a:lnSpc>
                <a:spcPct val="130000"/>
              </a:lnSpc>
            </a:pPr>
            <a:r>
              <a:rPr lang="en-US" sz="2800" dirty="0" smtClean="0">
                <a:solidFill>
                  <a:schemeClr val="tx2"/>
                </a:solidFill>
                <a:latin typeface="+mj-lt"/>
              </a:rPr>
              <a:t>Inspiration for the Witness </a:t>
            </a:r>
            <a:r>
              <a:rPr lang="en-US" sz="2800" dirty="0" smtClean="0">
                <a:solidFill>
                  <a:schemeClr val="tx2"/>
                </a:solidFill>
                <a:latin typeface="+mj-lt"/>
              </a:rPr>
              <a:t>Walls</a:t>
            </a:r>
            <a:endParaRPr lang="en-US" sz="4000" dirty="0" smtClean="0">
              <a:solidFill>
                <a:schemeClr val="tx2"/>
              </a:solidFill>
            </a:endParaRPr>
          </a:p>
          <a:p>
            <a:pPr>
              <a:lnSpc>
                <a:spcPct val="130000"/>
              </a:lnSpc>
            </a:pPr>
            <a:r>
              <a:rPr lang="en-US" sz="2400" dirty="0" smtClean="0">
                <a:solidFill>
                  <a:schemeClr val="tx2"/>
                </a:solidFill>
              </a:rPr>
              <a:t>Excerpt #1: </a:t>
            </a:r>
            <a:r>
              <a:rPr lang="en-US" dirty="0" smtClean="0">
                <a:solidFill>
                  <a:schemeClr val="tx2"/>
                </a:solidFill>
              </a:rPr>
              <a:t>from “Artist Walter Hood: Witness Walls” on YouTube</a:t>
            </a:r>
          </a:p>
          <a:p>
            <a:pPr algn="ctr">
              <a:lnSpc>
                <a:spcPct val="200000"/>
              </a:lnSpc>
            </a:pPr>
            <a:r>
              <a:rPr lang="en-US" dirty="0" smtClean="0">
                <a:solidFill>
                  <a:schemeClr val="tx2"/>
                </a:solidFill>
              </a:rPr>
              <a:t>Play for 1 minute starting at 3:46 in the video (</a:t>
            </a:r>
            <a:r>
              <a:rPr lang="en-US" dirty="0" smtClean="0">
                <a:solidFill>
                  <a:schemeClr val="tx2"/>
                </a:solidFill>
                <a:hlinkClick r:id="rId2"/>
              </a:rPr>
              <a:t>Video excerpt link</a:t>
            </a:r>
            <a:r>
              <a:rPr lang="en-US" dirty="0" smtClean="0">
                <a:solidFill>
                  <a:schemeClr val="tx2"/>
                </a:solidFill>
              </a:rPr>
              <a:t>)</a:t>
            </a:r>
          </a:p>
        </p:txBody>
      </p:sp>
      <p:pic>
        <p:nvPicPr>
          <p:cNvPr id="5" name="Picture 4">
            <a:hlinkClick r:id="rId2"/>
          </p:cNvPr>
          <p:cNvPicPr>
            <a:picLocks noChangeAspect="1"/>
          </p:cNvPicPr>
          <p:nvPr/>
        </p:nvPicPr>
        <p:blipFill>
          <a:blip r:embed="rId3"/>
          <a:stretch>
            <a:fillRect/>
          </a:stretch>
        </p:blipFill>
        <p:spPr>
          <a:xfrm>
            <a:off x="1676400" y="1219200"/>
            <a:ext cx="4953000" cy="3007736"/>
          </a:xfrm>
          <a:prstGeom prst="rect">
            <a:avLst/>
          </a:prstGeom>
        </p:spPr>
      </p:pic>
    </p:spTree>
    <p:extLst>
      <p:ext uri="{BB962C8B-B14F-4D97-AF65-F5344CB8AC3E}">
        <p14:creationId xmlns:p14="http://schemas.microsoft.com/office/powerpoint/2010/main" val="260046952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457200"/>
            <a:ext cx="5105400" cy="523220"/>
          </a:xfrm>
          <a:prstGeom prst="rect">
            <a:avLst/>
          </a:prstGeom>
          <a:noFill/>
        </p:spPr>
        <p:txBody>
          <a:bodyPr wrap="square" rtlCol="0">
            <a:spAutoFit/>
          </a:bodyPr>
          <a:lstStyle/>
          <a:p>
            <a:r>
              <a:rPr lang="en-US" sz="2800" i="1" dirty="0" smtClean="0">
                <a:solidFill>
                  <a:schemeClr val="tx2"/>
                </a:solidFill>
                <a:latin typeface="+mj-lt"/>
              </a:rPr>
              <a:t>The Artist, Walter Hood’s</a:t>
            </a:r>
            <a:endParaRPr lang="en-US" sz="2800" i="1" dirty="0">
              <a:solidFill>
                <a:schemeClr val="tx2"/>
              </a:solidFill>
              <a:latin typeface="+mj-lt"/>
            </a:endParaRPr>
          </a:p>
        </p:txBody>
      </p:sp>
      <p:sp>
        <p:nvSpPr>
          <p:cNvPr id="4" name="TextBox 3"/>
          <p:cNvSpPr txBox="1"/>
          <p:nvPr/>
        </p:nvSpPr>
        <p:spPr>
          <a:xfrm>
            <a:off x="609600" y="4419600"/>
            <a:ext cx="7086600" cy="1640449"/>
          </a:xfrm>
          <a:prstGeom prst="rect">
            <a:avLst/>
          </a:prstGeom>
          <a:noFill/>
        </p:spPr>
        <p:txBody>
          <a:bodyPr wrap="square" rtlCol="0">
            <a:spAutoFit/>
          </a:bodyPr>
          <a:lstStyle/>
          <a:p>
            <a:pPr>
              <a:lnSpc>
                <a:spcPct val="130000"/>
              </a:lnSpc>
            </a:pPr>
            <a:r>
              <a:rPr lang="en-US" sz="2800" dirty="0" smtClean="0">
                <a:solidFill>
                  <a:schemeClr val="tx2"/>
                </a:solidFill>
                <a:latin typeface="+mj-lt"/>
              </a:rPr>
              <a:t>Inspiration for the Witness </a:t>
            </a:r>
            <a:r>
              <a:rPr lang="en-US" sz="2800" dirty="0" smtClean="0">
                <a:solidFill>
                  <a:schemeClr val="tx2"/>
                </a:solidFill>
                <a:latin typeface="+mj-lt"/>
              </a:rPr>
              <a:t>Walls</a:t>
            </a:r>
            <a:endParaRPr lang="en-US" sz="4000" dirty="0" smtClean="0">
              <a:solidFill>
                <a:schemeClr val="tx2"/>
              </a:solidFill>
            </a:endParaRPr>
          </a:p>
          <a:p>
            <a:pPr>
              <a:lnSpc>
                <a:spcPct val="130000"/>
              </a:lnSpc>
            </a:pPr>
            <a:r>
              <a:rPr lang="en-US" sz="2400" dirty="0" smtClean="0">
                <a:solidFill>
                  <a:schemeClr val="tx2"/>
                </a:solidFill>
              </a:rPr>
              <a:t>Excerpt #2: </a:t>
            </a:r>
            <a:r>
              <a:rPr lang="en-US" dirty="0" smtClean="0">
                <a:solidFill>
                  <a:schemeClr val="tx2"/>
                </a:solidFill>
              </a:rPr>
              <a:t>from “Artist Walter Hood: Witness Walls” on YouTube</a:t>
            </a:r>
          </a:p>
          <a:p>
            <a:pPr algn="ctr">
              <a:lnSpc>
                <a:spcPct val="200000"/>
              </a:lnSpc>
            </a:pPr>
            <a:r>
              <a:rPr lang="en-US" dirty="0" smtClean="0">
                <a:solidFill>
                  <a:schemeClr val="tx2"/>
                </a:solidFill>
              </a:rPr>
              <a:t>Play for 1 min. 46 sec. starting at 7:13 in the video (</a:t>
            </a:r>
            <a:r>
              <a:rPr lang="en-US" dirty="0" smtClean="0">
                <a:solidFill>
                  <a:schemeClr val="tx2"/>
                </a:solidFill>
                <a:hlinkClick r:id="rId2"/>
              </a:rPr>
              <a:t>Video excerpt link</a:t>
            </a:r>
            <a:r>
              <a:rPr lang="en-US" dirty="0" smtClean="0">
                <a:solidFill>
                  <a:schemeClr val="tx2"/>
                </a:solidFill>
              </a:rPr>
              <a:t>)</a:t>
            </a:r>
          </a:p>
        </p:txBody>
      </p:sp>
      <p:pic>
        <p:nvPicPr>
          <p:cNvPr id="5" name="Picture 4">
            <a:hlinkClick r:id="rId2"/>
          </p:cNvPr>
          <p:cNvPicPr>
            <a:picLocks noChangeAspect="1"/>
          </p:cNvPicPr>
          <p:nvPr/>
        </p:nvPicPr>
        <p:blipFill>
          <a:blip r:embed="rId3"/>
          <a:stretch>
            <a:fillRect/>
          </a:stretch>
        </p:blipFill>
        <p:spPr>
          <a:xfrm>
            <a:off x="1676400" y="1219200"/>
            <a:ext cx="4953000" cy="3007736"/>
          </a:xfrm>
          <a:prstGeom prst="rect">
            <a:avLst/>
          </a:prstGeom>
        </p:spPr>
      </p:pic>
    </p:spTree>
    <p:extLst>
      <p:ext uri="{BB962C8B-B14F-4D97-AF65-F5344CB8AC3E}">
        <p14:creationId xmlns:p14="http://schemas.microsoft.com/office/powerpoint/2010/main" val="108976057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447800"/>
            <a:ext cx="6705600" cy="1815882"/>
          </a:xfrm>
          <a:prstGeom prst="rect">
            <a:avLst/>
          </a:prstGeom>
          <a:noFill/>
        </p:spPr>
        <p:txBody>
          <a:bodyPr wrap="square" rtlCol="0">
            <a:spAutoFit/>
          </a:bodyPr>
          <a:lstStyle/>
          <a:p>
            <a:r>
              <a:rPr lang="en-US" sz="2800" dirty="0" smtClean="0">
                <a:solidFill>
                  <a:schemeClr val="tx2"/>
                </a:solidFill>
                <a:latin typeface="+mj-lt"/>
              </a:rPr>
              <a:t>1. History has taught us that one heroic person truly can make a difference in the world. Why do societies tend to honor heroes?</a:t>
            </a:r>
            <a:endParaRPr lang="en-US" sz="2800" dirty="0">
              <a:solidFill>
                <a:schemeClr val="tx2"/>
              </a:solidFill>
              <a:latin typeface="+mj-lt"/>
            </a:endParaRPr>
          </a:p>
        </p:txBody>
      </p:sp>
      <p:sp>
        <p:nvSpPr>
          <p:cNvPr id="3" name="TextBox 2"/>
          <p:cNvSpPr txBox="1"/>
          <p:nvPr/>
        </p:nvSpPr>
        <p:spPr>
          <a:xfrm>
            <a:off x="713096" y="3389293"/>
            <a:ext cx="6705600" cy="954107"/>
          </a:xfrm>
          <a:prstGeom prst="rect">
            <a:avLst/>
          </a:prstGeom>
          <a:noFill/>
        </p:spPr>
        <p:txBody>
          <a:bodyPr wrap="square" rtlCol="0">
            <a:spAutoFit/>
          </a:bodyPr>
          <a:lstStyle/>
          <a:p>
            <a:r>
              <a:rPr lang="en-US" sz="2800" dirty="0">
                <a:solidFill>
                  <a:schemeClr val="tx2"/>
                </a:solidFill>
                <a:latin typeface="+mj-lt"/>
              </a:rPr>
              <a:t>2</a:t>
            </a:r>
            <a:r>
              <a:rPr lang="en-US" sz="2800" dirty="0" smtClean="0">
                <a:solidFill>
                  <a:schemeClr val="tx2"/>
                </a:solidFill>
                <a:latin typeface="+mj-lt"/>
              </a:rPr>
              <a:t>. What makes someone a hero? And how do societies seek to honor them?</a:t>
            </a:r>
            <a:endParaRPr lang="en-US" sz="2800" dirty="0">
              <a:solidFill>
                <a:schemeClr val="tx2"/>
              </a:solidFill>
              <a:latin typeface="+mj-lt"/>
            </a:endParaRPr>
          </a:p>
        </p:txBody>
      </p:sp>
      <p:sp>
        <p:nvSpPr>
          <p:cNvPr id="5" name="TextBox 4"/>
          <p:cNvSpPr txBox="1"/>
          <p:nvPr/>
        </p:nvSpPr>
        <p:spPr>
          <a:xfrm>
            <a:off x="533400" y="685800"/>
            <a:ext cx="6629400" cy="523220"/>
          </a:xfrm>
          <a:prstGeom prst="rect">
            <a:avLst/>
          </a:prstGeom>
          <a:noFill/>
        </p:spPr>
        <p:txBody>
          <a:bodyPr wrap="square" rtlCol="0">
            <a:spAutoFit/>
          </a:bodyPr>
          <a:lstStyle/>
          <a:p>
            <a:r>
              <a:rPr lang="en-US" sz="2800" b="1" dirty="0" smtClean="0">
                <a:solidFill>
                  <a:schemeClr val="tx2"/>
                </a:solidFill>
                <a:latin typeface="+mj-lt"/>
              </a:rPr>
              <a:t>Witness Walls:  </a:t>
            </a:r>
            <a:r>
              <a:rPr lang="en-US" sz="2000" b="1" dirty="0">
                <a:solidFill>
                  <a:schemeClr val="tx2"/>
                </a:solidFill>
                <a:latin typeface="+mj-lt"/>
              </a:rPr>
              <a:t>W</a:t>
            </a:r>
            <a:r>
              <a:rPr lang="en-US" sz="2000" b="1" dirty="0" smtClean="0">
                <a:solidFill>
                  <a:schemeClr val="tx2"/>
                </a:solidFill>
                <a:latin typeface="+mj-lt"/>
              </a:rPr>
              <a:t>hat’s the point, why bother …?</a:t>
            </a:r>
            <a:endParaRPr lang="en-US" sz="2000" b="1" dirty="0">
              <a:solidFill>
                <a:schemeClr val="tx2"/>
              </a:solidFill>
              <a:latin typeface="+mj-lt"/>
            </a:endParaRPr>
          </a:p>
        </p:txBody>
      </p:sp>
      <p:sp>
        <p:nvSpPr>
          <p:cNvPr id="6" name="TextBox 5"/>
          <p:cNvSpPr txBox="1"/>
          <p:nvPr/>
        </p:nvSpPr>
        <p:spPr>
          <a:xfrm>
            <a:off x="685800" y="4648200"/>
            <a:ext cx="6705600" cy="1815882"/>
          </a:xfrm>
          <a:prstGeom prst="rect">
            <a:avLst/>
          </a:prstGeom>
          <a:noFill/>
        </p:spPr>
        <p:txBody>
          <a:bodyPr wrap="square" rtlCol="0">
            <a:spAutoFit/>
          </a:bodyPr>
          <a:lstStyle/>
          <a:p>
            <a:r>
              <a:rPr lang="en-US" sz="2800" dirty="0">
                <a:solidFill>
                  <a:schemeClr val="tx2"/>
                </a:solidFill>
                <a:latin typeface="+mj-lt"/>
              </a:rPr>
              <a:t>3</a:t>
            </a:r>
            <a:r>
              <a:rPr lang="en-US" sz="2800" dirty="0" smtClean="0">
                <a:solidFill>
                  <a:schemeClr val="tx2"/>
                </a:solidFill>
                <a:latin typeface="+mj-lt"/>
              </a:rPr>
              <a:t>. How does this project fall into this category – seeking to honor heroes from the past who have made a difference in the world?</a:t>
            </a:r>
            <a:endParaRPr lang="en-US" sz="2800" dirty="0">
              <a:solidFill>
                <a:schemeClr val="tx2"/>
              </a:solidFill>
              <a:latin typeface="+mj-lt"/>
            </a:endParaRPr>
          </a:p>
        </p:txBody>
      </p:sp>
    </p:spTree>
    <p:extLst>
      <p:ext uri="{BB962C8B-B14F-4D97-AF65-F5344CB8AC3E}">
        <p14:creationId xmlns:p14="http://schemas.microsoft.com/office/powerpoint/2010/main" val="20415923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371600"/>
            <a:ext cx="6781800" cy="2554545"/>
          </a:xfrm>
          <a:prstGeom prst="rect">
            <a:avLst/>
          </a:prstGeom>
          <a:noFill/>
        </p:spPr>
        <p:txBody>
          <a:bodyPr wrap="square" rtlCol="0">
            <a:spAutoFit/>
          </a:bodyPr>
          <a:lstStyle/>
          <a:p>
            <a:pPr algn="ctr"/>
            <a:r>
              <a:rPr lang="en-US" sz="3200" dirty="0" smtClean="0">
                <a:latin typeface="+mj-lt"/>
              </a:rPr>
              <a:t>Witness Walls bears testimony to the “Power of Nonviolence” – what specific actions did those involved in the Civil Rights Movement  take that demonstrated this power?   </a:t>
            </a:r>
            <a:endParaRPr lang="en-US" sz="3200" dirty="0">
              <a:latin typeface="+mj-lt"/>
            </a:endParaRPr>
          </a:p>
        </p:txBody>
      </p:sp>
      <p:sp>
        <p:nvSpPr>
          <p:cNvPr id="3" name="TextBox 2"/>
          <p:cNvSpPr txBox="1"/>
          <p:nvPr/>
        </p:nvSpPr>
        <p:spPr>
          <a:xfrm>
            <a:off x="914400" y="4419600"/>
            <a:ext cx="6248400" cy="584775"/>
          </a:xfrm>
          <a:prstGeom prst="rect">
            <a:avLst/>
          </a:prstGeom>
          <a:noFill/>
        </p:spPr>
        <p:txBody>
          <a:bodyPr wrap="square" rtlCol="0">
            <a:spAutoFit/>
          </a:bodyPr>
          <a:lstStyle/>
          <a:p>
            <a:pPr algn="ctr"/>
            <a:r>
              <a:rPr lang="en-US" sz="3200" dirty="0" smtClean="0">
                <a:latin typeface="+mj-lt"/>
              </a:rPr>
              <a:t>How are these acts “heroic”?</a:t>
            </a:r>
            <a:endParaRPr lang="en-US" sz="3200" dirty="0">
              <a:latin typeface="+mj-lt"/>
            </a:endParaRPr>
          </a:p>
        </p:txBody>
      </p:sp>
    </p:spTree>
    <p:extLst>
      <p:ext uri="{BB962C8B-B14F-4D97-AF65-F5344CB8AC3E}">
        <p14:creationId xmlns:p14="http://schemas.microsoft.com/office/powerpoint/2010/main" val="8887409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lh3.googleusercontent.com/mhX94l88oKdPt1oC-tcDWh-dlYIDjub86b1Nvl6hNLDstU6pE7hoT7nKF6MSta5iVGXNNRWPUPNkalczA5rpEmx_io2yz3ZBXRPt8-1KGxOWFM3isSqTErHN7zzGIwupbns"/>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38200" y="914400"/>
            <a:ext cx="3330650" cy="23622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85800" y="228600"/>
            <a:ext cx="7543800" cy="800219"/>
          </a:xfrm>
          <a:prstGeom prst="rect">
            <a:avLst/>
          </a:prstGeom>
          <a:noFill/>
        </p:spPr>
        <p:txBody>
          <a:bodyPr wrap="square" rtlCol="0">
            <a:spAutoFit/>
          </a:bodyPr>
          <a:lstStyle/>
          <a:p>
            <a:r>
              <a:rPr lang="en-US" sz="2800" dirty="0" smtClean="0">
                <a:solidFill>
                  <a:schemeClr val="tx2"/>
                </a:solidFill>
                <a:latin typeface="+mj-lt"/>
              </a:rPr>
              <a:t>Nonviolent Action – </a:t>
            </a:r>
            <a:r>
              <a:rPr lang="en-US" dirty="0" smtClean="0">
                <a:solidFill>
                  <a:schemeClr val="tx2"/>
                </a:solidFill>
                <a:latin typeface="+mj-lt"/>
              </a:rPr>
              <a:t>fighting injustice with the willingness to              </a:t>
            </a:r>
          </a:p>
          <a:p>
            <a:r>
              <a:rPr lang="en-US" dirty="0">
                <a:solidFill>
                  <a:schemeClr val="tx2"/>
                </a:solidFill>
                <a:latin typeface="+mj-lt"/>
              </a:rPr>
              <a:t> </a:t>
            </a:r>
            <a:r>
              <a:rPr lang="en-US" dirty="0" smtClean="0">
                <a:solidFill>
                  <a:schemeClr val="tx2"/>
                </a:solidFill>
                <a:latin typeface="+mj-lt"/>
              </a:rPr>
              <a:t>                                                                                 suffer for the benefit of another</a:t>
            </a:r>
            <a:endParaRPr lang="en-US" sz="2800" dirty="0">
              <a:solidFill>
                <a:schemeClr val="tx2"/>
              </a:solidFill>
              <a:latin typeface="+mj-lt"/>
            </a:endParaRPr>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3600" y="4816024"/>
            <a:ext cx="2423326" cy="1854518"/>
          </a:xfrm>
          <a:prstGeom prst="rect">
            <a:avLst/>
          </a:prstGeom>
        </p:spPr>
      </p:pic>
      <p:sp>
        <p:nvSpPr>
          <p:cNvPr id="6" name="TextBox 5"/>
          <p:cNvSpPr txBox="1"/>
          <p:nvPr/>
        </p:nvSpPr>
        <p:spPr>
          <a:xfrm>
            <a:off x="792706" y="3373552"/>
            <a:ext cx="2179094" cy="461665"/>
          </a:xfrm>
          <a:prstGeom prst="rect">
            <a:avLst/>
          </a:prstGeom>
          <a:noFill/>
        </p:spPr>
        <p:txBody>
          <a:bodyPr wrap="square" rtlCol="0">
            <a:spAutoFit/>
          </a:bodyPr>
          <a:lstStyle/>
          <a:p>
            <a:r>
              <a:rPr lang="en-US" sz="2400" dirty="0" smtClean="0">
                <a:solidFill>
                  <a:schemeClr val="tx2"/>
                </a:solidFill>
                <a:latin typeface="+mj-lt"/>
              </a:rPr>
              <a:t>Sitting</a:t>
            </a:r>
            <a:endParaRPr lang="en-US" sz="2400" dirty="0">
              <a:solidFill>
                <a:schemeClr val="tx2"/>
              </a:solidFill>
              <a:latin typeface="+mj-lt"/>
            </a:endParaRPr>
          </a:p>
        </p:txBody>
      </p:sp>
      <p:sp>
        <p:nvSpPr>
          <p:cNvPr id="8" name="TextBox 7"/>
          <p:cNvSpPr txBox="1"/>
          <p:nvPr/>
        </p:nvSpPr>
        <p:spPr>
          <a:xfrm>
            <a:off x="5867400" y="4267200"/>
            <a:ext cx="2179094" cy="461665"/>
          </a:xfrm>
          <a:prstGeom prst="rect">
            <a:avLst/>
          </a:prstGeom>
          <a:noFill/>
        </p:spPr>
        <p:txBody>
          <a:bodyPr wrap="square" rtlCol="0">
            <a:spAutoFit/>
          </a:bodyPr>
          <a:lstStyle/>
          <a:p>
            <a:r>
              <a:rPr lang="en-US" sz="2400" dirty="0" smtClean="0">
                <a:solidFill>
                  <a:schemeClr val="tx2"/>
                </a:solidFill>
                <a:latin typeface="+mj-lt"/>
              </a:rPr>
              <a:t>Standing</a:t>
            </a:r>
            <a:endParaRPr lang="en-US" sz="2400" dirty="0">
              <a:solidFill>
                <a:schemeClr val="tx2"/>
              </a:solidFill>
              <a:latin typeface="+mj-lt"/>
            </a:endParaRPr>
          </a:p>
        </p:txBody>
      </p:sp>
      <p:grpSp>
        <p:nvGrpSpPr>
          <p:cNvPr id="13" name="Group 12"/>
          <p:cNvGrpSpPr/>
          <p:nvPr/>
        </p:nvGrpSpPr>
        <p:grpSpPr>
          <a:xfrm>
            <a:off x="2423538" y="1295399"/>
            <a:ext cx="6491862" cy="4590623"/>
            <a:chOff x="2423538" y="1295399"/>
            <a:chExt cx="6491862" cy="4590623"/>
          </a:xfrm>
        </p:grpSpPr>
        <p:pic>
          <p:nvPicPr>
            <p:cNvPr id="3" name="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40244" y="1295399"/>
              <a:ext cx="1889156" cy="2497682"/>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23538" y="3742897"/>
              <a:ext cx="3262313" cy="2143125"/>
            </a:xfrm>
            <a:prstGeom prst="rect">
              <a:avLst/>
            </a:prstGeom>
          </p:spPr>
        </p:pic>
        <p:sp>
          <p:nvSpPr>
            <p:cNvPr id="9" name="TextBox 8"/>
            <p:cNvSpPr txBox="1"/>
            <p:nvPr/>
          </p:nvSpPr>
          <p:spPr>
            <a:xfrm>
              <a:off x="6736306" y="2590800"/>
              <a:ext cx="2179094" cy="461665"/>
            </a:xfrm>
            <a:prstGeom prst="rect">
              <a:avLst/>
            </a:prstGeom>
            <a:noFill/>
          </p:spPr>
          <p:txBody>
            <a:bodyPr wrap="square" rtlCol="0">
              <a:spAutoFit/>
            </a:bodyPr>
            <a:lstStyle/>
            <a:p>
              <a:r>
                <a:rPr lang="en-US" sz="2400" dirty="0" smtClean="0">
                  <a:solidFill>
                    <a:schemeClr val="tx2"/>
                  </a:solidFill>
                  <a:latin typeface="+mj-lt"/>
                </a:rPr>
                <a:t>Marching</a:t>
              </a:r>
              <a:endParaRPr lang="en-US" sz="2400" dirty="0">
                <a:solidFill>
                  <a:schemeClr val="tx2"/>
                </a:solidFill>
                <a:latin typeface="+mj-lt"/>
              </a:endParaRPr>
            </a:p>
          </p:txBody>
        </p:sp>
      </p:grpSp>
      <p:grpSp>
        <p:nvGrpSpPr>
          <p:cNvPr id="14" name="Group 13"/>
          <p:cNvGrpSpPr/>
          <p:nvPr/>
        </p:nvGrpSpPr>
        <p:grpSpPr>
          <a:xfrm>
            <a:off x="457201" y="4441393"/>
            <a:ext cx="3855493" cy="2229149"/>
            <a:chOff x="457201" y="4441393"/>
            <a:chExt cx="3855493" cy="2229149"/>
          </a:xfrm>
        </p:grpSpPr>
        <p:sp>
          <p:nvSpPr>
            <p:cNvPr id="12" name="TextBox 11"/>
            <p:cNvSpPr txBox="1"/>
            <p:nvPr/>
          </p:nvSpPr>
          <p:spPr>
            <a:xfrm>
              <a:off x="2133600" y="6208877"/>
              <a:ext cx="2179094" cy="461665"/>
            </a:xfrm>
            <a:prstGeom prst="rect">
              <a:avLst/>
            </a:prstGeom>
            <a:noFill/>
          </p:spPr>
          <p:txBody>
            <a:bodyPr wrap="square" rtlCol="0">
              <a:spAutoFit/>
            </a:bodyPr>
            <a:lstStyle/>
            <a:p>
              <a:r>
                <a:rPr lang="en-US" sz="2400" dirty="0" smtClean="0">
                  <a:solidFill>
                    <a:schemeClr val="tx2"/>
                  </a:solidFill>
                  <a:latin typeface="+mj-lt"/>
                </a:rPr>
                <a:t>Boycotting</a:t>
              </a:r>
              <a:endParaRPr lang="en-US" sz="2400" dirty="0">
                <a:solidFill>
                  <a:schemeClr val="tx2"/>
                </a:solidFill>
                <a:latin typeface="+mj-lt"/>
              </a:endParaRPr>
            </a:p>
          </p:txBody>
        </p:sp>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7201" y="4441393"/>
              <a:ext cx="1420946" cy="2111808"/>
            </a:xfrm>
            <a:prstGeom prst="rect">
              <a:avLst/>
            </a:prstGeom>
          </p:spPr>
        </p:pic>
      </p:grpSp>
    </p:spTree>
    <p:extLst>
      <p:ext uri="{BB962C8B-B14F-4D97-AF65-F5344CB8AC3E}">
        <p14:creationId xmlns:p14="http://schemas.microsoft.com/office/powerpoint/2010/main" val="40624433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750"/>
                            </p:stCondLst>
                            <p:childTnLst>
                              <p:par>
                                <p:cTn id="12" presetID="10" presetClass="entr" presetSubtype="0" fill="hold" nodeType="afterEffect">
                                  <p:stCondLst>
                                    <p:cond delay="25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2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3750"/>
                            </p:stCondLst>
                            <p:childTnLst>
                              <p:par>
                                <p:cTn id="19" presetID="10" presetClass="entr" presetSubtype="0" fill="hold" nodeType="afterEffect">
                                  <p:stCondLst>
                                    <p:cond delay="2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6750"/>
                            </p:stCondLst>
                            <p:childTnLst>
                              <p:par>
                                <p:cTn id="23" presetID="10" presetClass="entr" presetSubtype="0" fill="hold" nodeType="afterEffect">
                                  <p:stCondLst>
                                    <p:cond delay="250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38200"/>
            <a:ext cx="3810000" cy="1077218"/>
          </a:xfrm>
          <a:prstGeom prst="rect">
            <a:avLst/>
          </a:prstGeom>
          <a:noFill/>
        </p:spPr>
        <p:txBody>
          <a:bodyPr wrap="square" rtlCol="0">
            <a:spAutoFit/>
          </a:bodyPr>
          <a:lstStyle/>
          <a:p>
            <a:r>
              <a:rPr lang="en-US" sz="3200" dirty="0" smtClean="0">
                <a:solidFill>
                  <a:schemeClr val="tx2"/>
                </a:solidFill>
                <a:latin typeface="+mj-lt"/>
              </a:rPr>
              <a:t>One person truly can make a difference …</a:t>
            </a:r>
            <a:endParaRPr lang="en-US" sz="3200" dirty="0">
              <a:solidFill>
                <a:schemeClr val="tx2"/>
              </a:solidFill>
              <a:latin typeface="+mj-lt"/>
            </a:endParaRPr>
          </a:p>
        </p:txBody>
      </p:sp>
      <p:sp>
        <p:nvSpPr>
          <p:cNvPr id="3" name="TextBox 2"/>
          <p:cNvSpPr txBox="1"/>
          <p:nvPr/>
        </p:nvSpPr>
        <p:spPr>
          <a:xfrm>
            <a:off x="1524000" y="5511225"/>
            <a:ext cx="6629400" cy="584775"/>
          </a:xfrm>
          <a:prstGeom prst="rect">
            <a:avLst/>
          </a:prstGeom>
          <a:noFill/>
        </p:spPr>
        <p:txBody>
          <a:bodyPr wrap="square" rtlCol="0">
            <a:spAutoFit/>
          </a:bodyPr>
          <a:lstStyle/>
          <a:p>
            <a:r>
              <a:rPr lang="en-US" sz="3200" dirty="0">
                <a:solidFill>
                  <a:schemeClr val="tx2"/>
                </a:solidFill>
                <a:latin typeface="+mj-lt"/>
              </a:rPr>
              <a:t>a</a:t>
            </a:r>
            <a:r>
              <a:rPr lang="en-US" sz="3200" dirty="0" smtClean="0">
                <a:solidFill>
                  <a:schemeClr val="tx2"/>
                </a:solidFill>
                <a:latin typeface="+mj-lt"/>
              </a:rPr>
              <a:t>nd one day can change everything.</a:t>
            </a:r>
            <a:endParaRPr lang="en-US" sz="3200" dirty="0">
              <a:solidFill>
                <a:schemeClr val="tx2"/>
              </a:solidFill>
              <a:latin typeface="+mj-lt"/>
            </a:endParaRPr>
          </a:p>
        </p:txBody>
      </p:sp>
      <p:grpSp>
        <p:nvGrpSpPr>
          <p:cNvPr id="8" name="Group 7"/>
          <p:cNvGrpSpPr/>
          <p:nvPr/>
        </p:nvGrpSpPr>
        <p:grpSpPr>
          <a:xfrm>
            <a:off x="5257800" y="990600"/>
            <a:ext cx="2590800" cy="3114020"/>
            <a:chOff x="5257800" y="990600"/>
            <a:chExt cx="2590800" cy="311402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10200" y="990600"/>
              <a:ext cx="1981200" cy="2489708"/>
            </a:xfrm>
            <a:prstGeom prst="rect">
              <a:avLst/>
            </a:prstGeom>
          </p:spPr>
        </p:pic>
        <p:sp>
          <p:nvSpPr>
            <p:cNvPr id="6" name="TextBox 5"/>
            <p:cNvSpPr txBox="1"/>
            <p:nvPr/>
          </p:nvSpPr>
          <p:spPr>
            <a:xfrm>
              <a:off x="5257800" y="3581400"/>
              <a:ext cx="2590800" cy="523220"/>
            </a:xfrm>
            <a:prstGeom prst="rect">
              <a:avLst/>
            </a:prstGeom>
            <a:noFill/>
          </p:spPr>
          <p:txBody>
            <a:bodyPr wrap="square" rtlCol="0">
              <a:spAutoFit/>
            </a:bodyPr>
            <a:lstStyle/>
            <a:p>
              <a:r>
                <a:rPr lang="en-US" sz="2800" dirty="0" smtClean="0">
                  <a:solidFill>
                    <a:schemeClr val="tx2"/>
                  </a:solidFill>
                  <a:latin typeface="+mj-lt"/>
                </a:rPr>
                <a:t>James Lawson</a:t>
              </a:r>
              <a:endParaRPr lang="en-US" sz="2800" dirty="0">
                <a:solidFill>
                  <a:schemeClr val="tx2"/>
                </a:solidFill>
                <a:latin typeface="+mj-lt"/>
              </a:endParaRPr>
            </a:p>
          </p:txBody>
        </p:sp>
      </p:grpSp>
      <p:grpSp>
        <p:nvGrpSpPr>
          <p:cNvPr id="9" name="Group 8"/>
          <p:cNvGrpSpPr/>
          <p:nvPr/>
        </p:nvGrpSpPr>
        <p:grpSpPr>
          <a:xfrm>
            <a:off x="1066800" y="3048000"/>
            <a:ext cx="6362700" cy="2290465"/>
            <a:chOff x="1066800" y="3048000"/>
            <a:chExt cx="6362700" cy="2290465"/>
          </a:xfrm>
        </p:grpSpPr>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6800" y="3048000"/>
              <a:ext cx="3634740" cy="2254811"/>
            </a:xfrm>
            <a:prstGeom prst="rect">
              <a:avLst/>
            </a:prstGeom>
          </p:spPr>
        </p:pic>
        <p:sp>
          <p:nvSpPr>
            <p:cNvPr id="7" name="TextBox 6"/>
            <p:cNvSpPr txBox="1"/>
            <p:nvPr/>
          </p:nvSpPr>
          <p:spPr>
            <a:xfrm>
              <a:off x="4838700" y="4876800"/>
              <a:ext cx="2590800" cy="461665"/>
            </a:xfrm>
            <a:prstGeom prst="rect">
              <a:avLst/>
            </a:prstGeom>
            <a:noFill/>
          </p:spPr>
          <p:txBody>
            <a:bodyPr wrap="square" rtlCol="0">
              <a:spAutoFit/>
            </a:bodyPr>
            <a:lstStyle/>
            <a:p>
              <a:r>
                <a:rPr lang="en-US" sz="2400" dirty="0" smtClean="0">
                  <a:solidFill>
                    <a:schemeClr val="tx2"/>
                  </a:solidFill>
                  <a:latin typeface="+mj-lt"/>
                </a:rPr>
                <a:t>April 19, 1960</a:t>
              </a:r>
              <a:endParaRPr lang="en-US" sz="2400" dirty="0">
                <a:solidFill>
                  <a:schemeClr val="tx2"/>
                </a:solidFill>
                <a:latin typeface="+mj-lt"/>
              </a:endParaRPr>
            </a:p>
          </p:txBody>
        </p:sp>
      </p:grpSp>
    </p:spTree>
    <p:extLst>
      <p:ext uri="{BB962C8B-B14F-4D97-AF65-F5344CB8AC3E}">
        <p14:creationId xmlns:p14="http://schemas.microsoft.com/office/powerpoint/2010/main" val="35251807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2145</TotalTime>
  <Words>458</Words>
  <Application>Microsoft Macintosh PowerPoint</Application>
  <PresentationFormat>On-screen Show (4:3)</PresentationFormat>
  <Paragraphs>41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Adjacency</vt:lpstr>
      <vt:lpstr>Witness Walls:     Celebrating Nashville’s role in the Civil Rights Movement</vt:lpstr>
      <vt:lpstr>The Project: Witness Walls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Video source</vt:lpstr>
    </vt:vector>
  </TitlesOfParts>
  <Company>Lipscomb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Witness Walls:     Nashville’s role in the Civil Rights Movement</dc:title>
  <dc:creator>Fite, Phil (Staff - fitepw)</dc:creator>
  <cp:lastModifiedBy>Forrest Doddington</cp:lastModifiedBy>
  <cp:revision>34</cp:revision>
  <dcterms:created xsi:type="dcterms:W3CDTF">2015-02-07T19:39:20Z</dcterms:created>
  <dcterms:modified xsi:type="dcterms:W3CDTF">2017-06-13T14:39:15Z</dcterms:modified>
</cp:coreProperties>
</file>