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Pacifico"/>
      <p:regular r:id="rId31"/>
    </p:embeddedFont>
    <p:embeddedFont>
      <p:font typeface="Vidaloka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cifico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Vidalok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buNone/>
              <a:defRPr sz="1200"/>
            </a:lvl1pPr>
            <a:lvl2pPr lvl="1" rtl="0" algn="ctr">
              <a:spcBef>
                <a:spcPts val="0"/>
              </a:spcBef>
              <a:buSzPct val="100000"/>
              <a:buNone/>
              <a:defRPr sz="1200"/>
            </a:lvl2pPr>
            <a:lvl3pPr lvl="2" rtl="0" algn="ctr">
              <a:spcBef>
                <a:spcPts val="0"/>
              </a:spcBef>
              <a:buSzPct val="100000"/>
              <a:buNone/>
              <a:defRPr sz="1200"/>
            </a:lvl3pPr>
            <a:lvl4pPr lvl="3" rtl="0" algn="ctr">
              <a:spcBef>
                <a:spcPts val="0"/>
              </a:spcBef>
              <a:buSzPct val="100000"/>
              <a:buNone/>
              <a:defRPr sz="1200"/>
            </a:lvl4pPr>
            <a:lvl5pPr lvl="4" rtl="0" algn="ctr">
              <a:spcBef>
                <a:spcPts val="0"/>
              </a:spcBef>
              <a:buSzPct val="100000"/>
              <a:buNone/>
              <a:defRPr sz="1200"/>
            </a:lvl5pPr>
            <a:lvl6pPr lvl="5" rtl="0" algn="ctr">
              <a:spcBef>
                <a:spcPts val="0"/>
              </a:spcBef>
              <a:buSzPct val="100000"/>
              <a:buNone/>
              <a:defRPr sz="1200"/>
            </a:lvl6pPr>
            <a:lvl7pPr lvl="6" rtl="0" algn="ctr">
              <a:spcBef>
                <a:spcPts val="0"/>
              </a:spcBef>
              <a:buSzPct val="100000"/>
              <a:buNone/>
              <a:defRPr sz="1200"/>
            </a:lvl7pPr>
            <a:lvl8pPr lvl="7" rtl="0" algn="ctr">
              <a:spcBef>
                <a:spcPts val="0"/>
              </a:spcBef>
              <a:buSzPct val="100000"/>
              <a:buNone/>
              <a:defRPr sz="1200"/>
            </a:lvl8pPr>
            <a:lvl9pPr lvl="8" rtl="0" algn="ctr">
              <a:spcBef>
                <a:spcPts val="0"/>
              </a:spcBef>
              <a:buSzPct val="100000"/>
              <a:buNone/>
              <a:defRPr sz="12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62" name="Shape 62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3" name="Shape 6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25" y="-25"/>
            <a:ext cx="9144000" cy="51435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68" name="Shape 68"/>
          <p:cNvSpPr txBox="1"/>
          <p:nvPr/>
        </p:nvSpPr>
        <p:spPr>
          <a:xfrm>
            <a:off x="3593400" y="8575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70" name="Shape 70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" name="Shape 71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77" name="Shape 7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8" name="Shape 7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1 column + imag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27750" y="322200"/>
            <a:ext cx="42444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217860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84" name="Shape 84"/>
          <p:cNvCxnSpPr/>
          <p:nvPr/>
        </p:nvCxnSpPr>
        <p:spPr>
          <a:xfrm>
            <a:off x="218145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5" name="Shape 85"/>
          <p:cNvSpPr/>
          <p:nvPr/>
        </p:nvSpPr>
        <p:spPr>
          <a:xfrm>
            <a:off x="238017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92" name="Shape 92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3" name="Shape 9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3279488" y="1606625"/>
            <a:ext cx="2520900" cy="2766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01" name="Shape 10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2" name="Shape 102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07" name="Shape 10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8" name="Shape 10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ct val="100000"/>
              <a:buNone/>
              <a:defRPr sz="1200"/>
            </a:lvl1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13" name="Shape 113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4" name="Shape 114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18" name="Shape 118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9" name="Shape 119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Image background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122" name="Shape 122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3" name="Shape 12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9144000" cy="5149800"/>
          </a:xfrm>
          <a:prstGeom prst="frame">
            <a:avLst>
              <a:gd fmla="val 6441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rgbClr val="FFFFFF"/>
              </a:buClr>
              <a:buSzPct val="100000"/>
              <a:buFont typeface="Montserrat"/>
              <a:buChar char="▪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48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48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4297658" y="510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29" name="Shape 129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179450" y="695550"/>
            <a:ext cx="8801400" cy="375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00"/>
                </a:solidFill>
                <a:latin typeface="Vidaloka"/>
                <a:ea typeface="Vidaloka"/>
                <a:cs typeface="Vidaloka"/>
                <a:sym typeface="Vidaloka"/>
              </a:rPr>
              <a:t>I Have to Teach Writing? But I’m Not a Writer!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Suzanne Howell, Literacy Specialist, Lipscomb Academy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Marlene Butler, Literacy Specialist, Lipscomb Academy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Jonathan Sheahen, Principal, Lipscomb Academy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Ally Hauptman, Assistant Professor, Lipscomb University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800080"/>
                </a:solidFill>
              </a:rPr>
              <a:t>ILA Conference-July 15,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85" name="Shape 185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" type="subTitle"/>
          </p:nvPr>
        </p:nvSpPr>
        <p:spPr>
          <a:xfrm>
            <a:off x="145800" y="104150"/>
            <a:ext cx="8852400" cy="454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PD STRUCTURE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*</a:t>
            </a:r>
            <a:r>
              <a:rPr lang="en" sz="3000">
                <a:solidFill>
                  <a:srgbClr val="FFFFFF"/>
                </a:solidFill>
              </a:rPr>
              <a:t> </a:t>
            </a:r>
            <a:r>
              <a:rPr lang="en" sz="3000">
                <a:solidFill>
                  <a:schemeClr val="lt1"/>
                </a:solidFill>
              </a:rPr>
              <a:t>Monthly Brain Breakfast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*</a:t>
            </a:r>
            <a:r>
              <a:rPr lang="en" sz="3000">
                <a:solidFill>
                  <a:srgbClr val="FFFFFF"/>
                </a:solidFill>
              </a:rPr>
              <a:t> </a:t>
            </a:r>
            <a:r>
              <a:rPr lang="en" sz="3000">
                <a:solidFill>
                  <a:schemeClr val="lt1"/>
                </a:solidFill>
              </a:rPr>
              <a:t>Monthly Grade Level Collaboratives (GLCs)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187" name="Shape 187"/>
          <p:cNvCxnSpPr/>
          <p:nvPr/>
        </p:nvCxnSpPr>
        <p:spPr>
          <a:xfrm>
            <a:off x="189650" y="8051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92" name="Shape 192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4294967295" type="body"/>
          </p:nvPr>
        </p:nvSpPr>
        <p:spPr>
          <a:xfrm>
            <a:off x="730400" y="287100"/>
            <a:ext cx="3507300" cy="448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Semester 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B7B7B7"/>
                </a:solidFill>
              </a:rPr>
              <a:t>WRITE MORE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  <a:buAutoNum type="arabicPeriod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Write consistently in notebook.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  <a:buAutoNum type="arabicPeriod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Be reflective about your writing.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  <a:buAutoNum type="arabicPeriod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Transfer what you’ve learned into your classroom.</a:t>
            </a:r>
          </a:p>
        </p:txBody>
      </p:sp>
      <p:sp>
        <p:nvSpPr>
          <p:cNvPr id="194" name="Shape 194"/>
          <p:cNvSpPr txBox="1"/>
          <p:nvPr>
            <p:ph idx="4294967295" type="body"/>
          </p:nvPr>
        </p:nvSpPr>
        <p:spPr>
          <a:xfrm>
            <a:off x="4449000" y="287100"/>
            <a:ext cx="3985200" cy="441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Semester 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</a:rPr>
              <a:t>WRITE BETTER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Teachers </a:t>
            </a:r>
            <a:r>
              <a:rPr lang="en" sz="3000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are</a:t>
            </a: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 writers.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Learn and use the </a:t>
            </a:r>
            <a:r>
              <a:rPr lang="en" sz="3000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Super 6 of Writing</a:t>
            </a: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Provide the students </a:t>
            </a:r>
            <a:r>
              <a:rPr lang="en" sz="3000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choice and time</a:t>
            </a:r>
            <a:r>
              <a:rPr lang="en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 to write.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4405500" y="114775"/>
            <a:ext cx="28200" cy="4902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00" name="Shape 200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idx="1" type="subTitle"/>
          </p:nvPr>
        </p:nvSpPr>
        <p:spPr>
          <a:xfrm>
            <a:off x="145800" y="179175"/>
            <a:ext cx="8852400" cy="447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WRITERS… </a:t>
            </a:r>
            <a:r>
              <a:rPr lang="en" sz="3600">
                <a:solidFill>
                  <a:srgbClr val="800080"/>
                </a:solidFill>
                <a:latin typeface="Vidaloka"/>
                <a:ea typeface="Vidaloka"/>
                <a:cs typeface="Vidaloka"/>
                <a:sym typeface="Vidaloka"/>
              </a:rPr>
              <a:t>(Super 6 of Writing)</a:t>
            </a: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1. write</a:t>
            </a:r>
            <a:r>
              <a:rPr lang="en" sz="3000">
                <a:solidFill>
                  <a:srgbClr val="FFFFFF"/>
                </a:solidFill>
              </a:rPr>
              <a:t> every day.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2. read</a:t>
            </a:r>
            <a:r>
              <a:rPr lang="en" sz="3000">
                <a:solidFill>
                  <a:srgbClr val="FFFFFF"/>
                </a:solidFill>
              </a:rPr>
              <a:t> like a writer.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3. experiment</a:t>
            </a:r>
            <a:r>
              <a:rPr lang="en" sz="3000">
                <a:solidFill>
                  <a:srgbClr val="FFFFFF"/>
                </a:solidFill>
              </a:rPr>
              <a:t> with new ideas.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4. </a:t>
            </a:r>
            <a:r>
              <a:rPr lang="en" sz="3000">
                <a:solidFill>
                  <a:srgbClr val="FFFFFF"/>
                </a:solidFill>
              </a:rPr>
              <a:t>are a part of a </a:t>
            </a: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writing community</a:t>
            </a:r>
            <a:r>
              <a:rPr lang="en" sz="3000">
                <a:solidFill>
                  <a:srgbClr val="FFFFFF"/>
                </a:solidFill>
              </a:rPr>
              <a:t>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5. </a:t>
            </a:r>
            <a:r>
              <a:rPr lang="en" sz="3000">
                <a:solidFill>
                  <a:srgbClr val="FFFFFF"/>
                </a:solidFill>
              </a:rPr>
              <a:t>know and use a </a:t>
            </a: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writing process</a:t>
            </a:r>
            <a:r>
              <a:rPr lang="en" sz="3000">
                <a:solidFill>
                  <a:srgbClr val="FFFFFF"/>
                </a:solidFill>
              </a:rPr>
              <a:t>.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6. </a:t>
            </a:r>
            <a:r>
              <a:rPr lang="en" sz="3000">
                <a:solidFill>
                  <a:srgbClr val="FFFFFF"/>
                </a:solidFill>
              </a:rPr>
              <a:t>write for a </a:t>
            </a: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purpose &amp; audience</a:t>
            </a:r>
            <a:r>
              <a:rPr lang="en" sz="3000">
                <a:solidFill>
                  <a:srgbClr val="FFFFFF"/>
                </a:solidFill>
              </a:rPr>
              <a:t>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1800">
                <a:solidFill>
                  <a:srgbClr val="800080"/>
                </a:solidFill>
              </a:rPr>
              <a:t>(Ray, 2004)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02" name="Shape 202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07" name="Shape 207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idx="1" type="subTitle"/>
          </p:nvPr>
        </p:nvSpPr>
        <p:spPr>
          <a:xfrm>
            <a:off x="145800" y="179175"/>
            <a:ext cx="8852400" cy="447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WRITER’S NOTEBOOKS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09" name="Shape 209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14" name="Shape 214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" type="subTitle"/>
          </p:nvPr>
        </p:nvSpPr>
        <p:spPr>
          <a:xfrm>
            <a:off x="145800" y="179175"/>
            <a:ext cx="8852400" cy="481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Odd Facts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You are never more than six feet away from a spider.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The most stolen food in the world is cheese.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Bullfrogs do not sleep.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There are as many molecules in ten drops of water as there are stars in the universe.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A farmer from Massachusetts once paddled down a river in an 817-pound hollowed out pumpkin.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The planet Mercury is shrinking.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1800">
                <a:solidFill>
                  <a:srgbClr val="800080"/>
                </a:solidFill>
              </a:rPr>
              <a:t>(Weird, But True, National Geographic Kids)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21" name="Shape 221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" type="subTitle"/>
          </p:nvPr>
        </p:nvSpPr>
        <p:spPr>
          <a:xfrm>
            <a:off x="145800" y="179175"/>
            <a:ext cx="8852400" cy="447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THE STRUGGLES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23" name="Shape 223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28" name="Shape 228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" type="subTitle"/>
          </p:nvPr>
        </p:nvSpPr>
        <p:spPr>
          <a:xfrm>
            <a:off x="145800" y="179175"/>
            <a:ext cx="8852400" cy="447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THE STRUGGLES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*</a:t>
            </a:r>
            <a:r>
              <a:rPr lang="en" sz="3000">
                <a:solidFill>
                  <a:srgbClr val="FFFFFF"/>
                </a:solidFill>
              </a:rPr>
              <a:t> Time to write as a teacher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*</a:t>
            </a:r>
            <a:r>
              <a:rPr lang="en" sz="3000">
                <a:solidFill>
                  <a:srgbClr val="FFFFFF"/>
                </a:solidFill>
              </a:rPr>
              <a:t> Time to write in the classroom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*</a:t>
            </a:r>
            <a:r>
              <a:rPr lang="en" sz="3000">
                <a:solidFill>
                  <a:srgbClr val="FFFFFF"/>
                </a:solidFill>
              </a:rPr>
              <a:t> Transferring lessons learned to classroom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30" name="Shape 230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35" name="Shape 235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idx="1" type="subTitle"/>
          </p:nvPr>
        </p:nvSpPr>
        <p:spPr>
          <a:xfrm>
            <a:off x="145800" y="104150"/>
            <a:ext cx="8852400" cy="454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END OF THE YEAR SURVEY RESULTS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How have you grown as a writer?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 enjoy my writing time.  I didn’t write much before.”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 have learned that writing comes in different forms and can be therapeutic.”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“My writing in more frequent and intentional.”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“I’ve learned that I have to be intentional about writing or else I don’t do it.”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/>
              <a:t>I haven’t grown as much as I’d like.  I don’t have time.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“I’ve told myself that it’s okay if I can’t think of something specific to write about; just write what’s on my heart.”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 am more confident as a writer.”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42" name="Shape 242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1" type="subTitle"/>
          </p:nvPr>
        </p:nvSpPr>
        <p:spPr>
          <a:xfrm>
            <a:off x="145800" y="104150"/>
            <a:ext cx="8852400" cy="454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END OF THE YEAR SURVEY RESULTS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How have your students grown as writers?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“My students enjoy writing more.”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“They are proud of their writing.”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“...tried new things and writing more.”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“They have become more free to write and less anxious.”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 feel my students are more relaxed about writing because they are doing it more often.”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“Writing had been crowded out in recent years, so the new focus has helped bring it back in.”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 can see most of them like to write now.”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00"/>
                </a:solidFill>
              </a:rPr>
              <a:t>*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“I’ve certainly seen an increase in confidence.”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80008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9CB9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D5A6B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244" name="Shape 244"/>
          <p:cNvCxnSpPr/>
          <p:nvPr/>
        </p:nvCxnSpPr>
        <p:spPr>
          <a:xfrm>
            <a:off x="189650" y="9575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49" name="Shape 249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4294967295" type="body"/>
          </p:nvPr>
        </p:nvSpPr>
        <p:spPr>
          <a:xfrm>
            <a:off x="179450" y="695550"/>
            <a:ext cx="8801400" cy="375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I Have to Teach Writing? But I’m Not a Writer!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Suzanne Howell, </a:t>
            </a:r>
            <a:r>
              <a:rPr lang="en" sz="2000">
                <a:solidFill>
                  <a:srgbClr val="FFFF00"/>
                </a:solidFill>
              </a:rPr>
              <a:t>suzanne.howell@lipscomb.edu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Marlene Butler, </a:t>
            </a:r>
            <a:r>
              <a:rPr lang="en" sz="2000">
                <a:solidFill>
                  <a:srgbClr val="FFFF00"/>
                </a:solidFill>
              </a:rPr>
              <a:t>marlene.butler@lipscomb.edu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Jonathan Sheahen, </a:t>
            </a:r>
            <a:r>
              <a:rPr lang="en" sz="2000">
                <a:solidFill>
                  <a:srgbClr val="FFFF00"/>
                </a:solidFill>
              </a:rPr>
              <a:t>jonathan.sheahen@lipscomb.edu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Ally Hauptman, </a:t>
            </a:r>
            <a:r>
              <a:rPr lang="en" sz="2000">
                <a:solidFill>
                  <a:srgbClr val="FFFF00"/>
                </a:solidFill>
              </a:rPr>
              <a:t>ally.hauptman@lipscomb.edu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800080"/>
                </a:solidFill>
              </a:rPr>
              <a:t>ILA Conference-July 15,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35" name="Shape 135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4294967295" type="body"/>
          </p:nvPr>
        </p:nvSpPr>
        <p:spPr>
          <a:xfrm>
            <a:off x="532550" y="1059150"/>
            <a:ext cx="81075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“If you are not a writer, you will not know the fears and hopes of the writers you teach.”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*</a:t>
            </a:r>
            <a:r>
              <a:rPr lang="en">
                <a:solidFill>
                  <a:srgbClr val="FFFFFF"/>
                </a:solidFill>
              </a:rPr>
              <a:t> Mem Fox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Should we add a slide with our emails to end the presentation?</a:t>
            </a:r>
          </a:p>
        </p:txBody>
      </p:sp>
      <p:sp>
        <p:nvSpPr>
          <p:cNvPr id="256" name="Shape 256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261" name="Shape 261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>
            <p:ph idx="4294967295" type="body"/>
          </p:nvPr>
        </p:nvSpPr>
        <p:spPr>
          <a:xfrm>
            <a:off x="179450" y="695550"/>
            <a:ext cx="8801400" cy="375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I Have to Teach Writing? But I’m Not a Writer!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Suzanne Howell</a:t>
            </a:r>
            <a:r>
              <a:rPr lang="en" sz="2000">
                <a:solidFill>
                  <a:schemeClr val="lt1"/>
                </a:solidFill>
              </a:rPr>
              <a:t>, </a:t>
            </a:r>
            <a:r>
              <a:rPr lang="en" sz="2000">
                <a:solidFill>
                  <a:srgbClr val="FFFF00"/>
                </a:solidFill>
              </a:rPr>
              <a:t>suzanne.howell@lipscomb.edu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Marlene Butler, </a:t>
            </a:r>
            <a:r>
              <a:rPr lang="en" sz="2000">
                <a:solidFill>
                  <a:srgbClr val="FFFF00"/>
                </a:solidFill>
              </a:rPr>
              <a:t>marlene.butler@lipscomb.edu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Jonathan Sheahen,</a:t>
            </a:r>
            <a:r>
              <a:rPr lang="en" sz="2000">
                <a:solidFill>
                  <a:srgbClr val="FFFF00"/>
                </a:solidFill>
              </a:rPr>
              <a:t> jonathan.sheahen@lipscomb.edu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Ally Hauptman,</a:t>
            </a:r>
            <a:r>
              <a:rPr lang="en" sz="2000">
                <a:solidFill>
                  <a:srgbClr val="FFFF00"/>
                </a:solidFill>
              </a:rPr>
              <a:t> ally.hauptman@lipscomb.edu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800080"/>
                </a:solidFill>
              </a:rPr>
              <a:t>ILA Conference-July 15,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41" name="Shape 141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subTitle"/>
          </p:nvPr>
        </p:nvSpPr>
        <p:spPr>
          <a:xfrm>
            <a:off x="145800" y="104150"/>
            <a:ext cx="8852400" cy="454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INTERVIEW QUESTIONS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/>
              <a:t>What role has writing played in your own educational journey?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/>
              <a:t>What specific writing experiences have impacted you?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/>
              <a:t>What professional development have you experienced related to the teaching of writing? Provide examples.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/>
              <a:t>What have you learned about writing in the last year?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is your writing process?</a:t>
            </a:r>
          </a:p>
          <a:p>
            <a:pPr indent="-69850" lvl="0" marL="457200" rtl="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do you write? How often do you write?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189650" y="8051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48" name="Shape 148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subTitle"/>
          </p:nvPr>
        </p:nvSpPr>
        <p:spPr>
          <a:xfrm>
            <a:off x="145800" y="104150"/>
            <a:ext cx="8852400" cy="454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INTERVIEW QUESTIONS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are the key factors for establishing a community of writers in the classroom?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How do you invite your students to write? What writing strategies do you currently use?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experiences do you build upon? 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How do you respond/correct my students’ writing? How do you assess writing in your classroom?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areas of weakness do you see your students grapple with as related to writing in your classroom?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*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What advice do you think that I need to think about as we begin to think about developing a community of writers?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C27BA0"/>
              </a:solidFill>
            </a:endParaRPr>
          </a:p>
        </p:txBody>
      </p:sp>
      <p:cxnSp>
        <p:nvCxnSpPr>
          <p:cNvPr id="150" name="Shape 150"/>
          <p:cNvCxnSpPr/>
          <p:nvPr/>
        </p:nvCxnSpPr>
        <p:spPr>
          <a:xfrm>
            <a:off x="189650" y="805150"/>
            <a:ext cx="8877000" cy="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55" name="Shape 155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idx="4294967295" type="body"/>
          </p:nvPr>
        </p:nvSpPr>
        <p:spPr>
          <a:xfrm>
            <a:off x="532550" y="1059150"/>
            <a:ext cx="81075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Summary of Teacher Interviews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You want to write more and enjoy it.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You don’t write often.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You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care about your students as writers.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You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want your students to write more and love writing.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You see the connection between you as a writer and you as a writing teacher.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61" name="Shape 161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4294967295" type="body"/>
          </p:nvPr>
        </p:nvSpPr>
        <p:spPr>
          <a:xfrm>
            <a:off x="532550" y="1059150"/>
            <a:ext cx="81075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Common </a:t>
            </a:r>
            <a:r>
              <a:rPr lang="en" sz="30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Questions Asked During Interview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Who am I as a writer?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Vidaloka"/>
            </a:pPr>
            <a:r>
              <a:rPr lang="en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What do writers do?  How do they act and think?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How do I get my students to write more and like it?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What does good writing instruction look like?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How do I grade writing?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67" name="Shape 167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532550" y="1059150"/>
            <a:ext cx="81075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Common Questions Asked During Interview</a:t>
            </a:r>
          </a:p>
          <a:p>
            <a:pPr indent="-228600" lvl="0" marL="457200" rtl="0">
              <a:spcBef>
                <a:spcPts val="0"/>
              </a:spcBef>
              <a:buFont typeface="Vidaloka"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Who am I as a writer?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Font typeface="Vidaloka"/>
            </a:pPr>
            <a:r>
              <a:rPr lang="en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What do writers do?  How do they act and think?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How do I get my students to write more and like it?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What does good writing instruction look like?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How do I grade writing?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73" name="Shape 173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532550" y="1059150"/>
            <a:ext cx="81075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Common Questions Asked During Interview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Who am I as a writer?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  <a:buFont typeface="Vidaloka"/>
            </a:pPr>
            <a:r>
              <a:rPr lang="en">
                <a:solidFill>
                  <a:srgbClr val="B7B7B7"/>
                </a:solidFill>
                <a:latin typeface="Vidaloka"/>
                <a:ea typeface="Vidaloka"/>
                <a:cs typeface="Vidaloka"/>
                <a:sym typeface="Vidaloka"/>
              </a:rPr>
              <a:t>What do writers do?  How do they act and think?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How do I get my students to write more and like it?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What does good writing instruction look like?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How do I grade writing?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-topographic-map-vector-16531890.jpg" id="179" name="Shape 179"/>
          <p:cNvPicPr preferRelativeResize="0"/>
          <p:nvPr/>
        </p:nvPicPr>
        <p:blipFill rotWithShape="1">
          <a:blip r:embed="rId3">
            <a:alphaModFix amt="20000"/>
          </a:blip>
          <a:srcRect b="15842" l="0" r="0" t="15842"/>
          <a:stretch/>
        </p:blipFill>
        <p:spPr>
          <a:xfrm>
            <a:off x="1" y="1"/>
            <a:ext cx="96906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4294967295" type="body"/>
          </p:nvPr>
        </p:nvSpPr>
        <p:spPr>
          <a:xfrm>
            <a:off x="730400" y="287100"/>
            <a:ext cx="3507300" cy="448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Semester 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</a:rPr>
              <a:t>WRITE MORE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Write consistently in notebook.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Be reflective about your writing.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  <a:buFont typeface="Vidaloka"/>
              <a:buAutoNum type="arabicPeriod"/>
            </a:pPr>
            <a:r>
              <a:rPr lang="en">
                <a:solidFill>
                  <a:srgbClr val="F3F3F3"/>
                </a:solidFill>
                <a:latin typeface="Vidaloka"/>
                <a:ea typeface="Vidaloka"/>
                <a:cs typeface="Vidaloka"/>
                <a:sym typeface="Vidaloka"/>
              </a:rPr>
              <a:t>Transfer what you’ve learned into your classroom.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osalin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